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8" r:id="rId15"/>
    <p:sldId id="271" r:id="rId16"/>
    <p:sldId id="272" r:id="rId17"/>
    <p:sldId id="277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94200" y="772160"/>
            <a:ext cx="440359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48911" y="364362"/>
            <a:ext cx="369417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1798" y="1570482"/>
            <a:ext cx="10328402" cy="168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19256" y="5986795"/>
            <a:ext cx="118745" cy="16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‹#›</a:t>
            </a:fld>
            <a:endParaRPr spc="-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37682" y="699592"/>
            <a:ext cx="1313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9" dirty="0"/>
              <a:t>T</a:t>
            </a:r>
            <a:r>
              <a:rPr sz="4400" spc="-180" dirty="0"/>
              <a:t>opic</a:t>
            </a:r>
            <a:endParaRPr sz="4400"/>
          </a:p>
        </p:txBody>
      </p:sp>
      <p:sp>
        <p:nvSpPr>
          <p:cNvPr id="9" name="object 9"/>
          <p:cNvSpPr txBox="1"/>
          <p:nvPr/>
        </p:nvSpPr>
        <p:spPr>
          <a:xfrm>
            <a:off x="2550414" y="2207463"/>
            <a:ext cx="4335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1286C3"/>
              </a:buClr>
              <a:buSzPct val="144642"/>
              <a:buFont typeface="Arial"/>
              <a:buChar char="•"/>
              <a:tabLst>
                <a:tab pos="299720" algn="l"/>
              </a:tabLst>
            </a:pPr>
            <a:r>
              <a:rPr sz="2800" b="1" spc="-80" dirty="0">
                <a:latin typeface="Trebuchet MS"/>
                <a:cs typeface="Trebuchet MS"/>
              </a:rPr>
              <a:t>Hard</a:t>
            </a:r>
            <a:r>
              <a:rPr sz="2800" b="1" spc="-280" dirty="0">
                <a:latin typeface="Trebuchet MS"/>
                <a:cs typeface="Trebuchet MS"/>
              </a:rPr>
              <a:t> </a:t>
            </a:r>
            <a:r>
              <a:rPr sz="2800" b="1" spc="-35" dirty="0">
                <a:latin typeface="Trebuchet MS"/>
                <a:cs typeface="Trebuchet MS"/>
              </a:rPr>
              <a:t>Disk</a:t>
            </a:r>
            <a:r>
              <a:rPr sz="2800" b="1" spc="-275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Drive</a:t>
            </a:r>
            <a:r>
              <a:rPr sz="2800" b="1" spc="-285" dirty="0">
                <a:latin typeface="Trebuchet MS"/>
                <a:cs typeface="Trebuchet MS"/>
              </a:rPr>
              <a:t> </a:t>
            </a:r>
            <a:r>
              <a:rPr sz="2800" b="1" spc="-175" dirty="0">
                <a:latin typeface="Trebuchet MS"/>
                <a:cs typeface="Trebuchet MS"/>
              </a:rPr>
              <a:t>(</a:t>
            </a:r>
            <a:r>
              <a:rPr sz="2800" b="1" spc="-275" dirty="0">
                <a:latin typeface="Trebuchet MS"/>
                <a:cs typeface="Trebuchet MS"/>
              </a:rPr>
              <a:t> </a:t>
            </a:r>
            <a:r>
              <a:rPr sz="2800" b="1" spc="-110" dirty="0">
                <a:latin typeface="Trebuchet MS"/>
                <a:cs typeface="Trebuchet MS"/>
              </a:rPr>
              <a:t>Internal</a:t>
            </a:r>
            <a:r>
              <a:rPr sz="2800" b="1" spc="-245" dirty="0">
                <a:latin typeface="Trebuchet MS"/>
                <a:cs typeface="Trebuchet MS"/>
              </a:rPr>
              <a:t> </a:t>
            </a:r>
            <a:r>
              <a:rPr sz="2800" b="1" spc="-175" dirty="0">
                <a:latin typeface="Trebuchet MS"/>
                <a:cs typeface="Trebuchet MS"/>
              </a:rPr>
              <a:t>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116823" y="4293108"/>
            <a:ext cx="2849879" cy="256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2064" y="1482852"/>
            <a:ext cx="2819400" cy="2821305"/>
          </a:xfrm>
          <a:custGeom>
            <a:avLst/>
            <a:gdLst/>
            <a:ahLst/>
            <a:cxnLst/>
            <a:rect l="l" t="t" r="r" b="b"/>
            <a:pathLst>
              <a:path w="2819400" h="2821304">
                <a:moveTo>
                  <a:pt x="2577083" y="0"/>
                </a:moveTo>
                <a:lnTo>
                  <a:pt x="242315" y="0"/>
                </a:lnTo>
                <a:lnTo>
                  <a:pt x="193472" y="4921"/>
                </a:lnTo>
                <a:lnTo>
                  <a:pt x="147982" y="19038"/>
                </a:lnTo>
                <a:lnTo>
                  <a:pt x="106821" y="41375"/>
                </a:lnTo>
                <a:lnTo>
                  <a:pt x="70961" y="70961"/>
                </a:lnTo>
                <a:lnTo>
                  <a:pt x="41375" y="106821"/>
                </a:lnTo>
                <a:lnTo>
                  <a:pt x="19038" y="147982"/>
                </a:lnTo>
                <a:lnTo>
                  <a:pt x="4921" y="193472"/>
                </a:lnTo>
                <a:lnTo>
                  <a:pt x="0" y="242315"/>
                </a:lnTo>
                <a:lnTo>
                  <a:pt x="0" y="2578608"/>
                </a:lnTo>
                <a:lnTo>
                  <a:pt x="4921" y="2627451"/>
                </a:lnTo>
                <a:lnTo>
                  <a:pt x="19038" y="2672941"/>
                </a:lnTo>
                <a:lnTo>
                  <a:pt x="41375" y="2714102"/>
                </a:lnTo>
                <a:lnTo>
                  <a:pt x="70961" y="2749962"/>
                </a:lnTo>
                <a:lnTo>
                  <a:pt x="106821" y="2779548"/>
                </a:lnTo>
                <a:lnTo>
                  <a:pt x="147982" y="2801885"/>
                </a:lnTo>
                <a:lnTo>
                  <a:pt x="193472" y="2816002"/>
                </a:lnTo>
                <a:lnTo>
                  <a:pt x="242315" y="2820924"/>
                </a:lnTo>
                <a:lnTo>
                  <a:pt x="2577083" y="2820924"/>
                </a:lnTo>
                <a:lnTo>
                  <a:pt x="2625927" y="2816002"/>
                </a:lnTo>
                <a:lnTo>
                  <a:pt x="2671417" y="2801885"/>
                </a:lnTo>
                <a:lnTo>
                  <a:pt x="2712578" y="2779548"/>
                </a:lnTo>
                <a:lnTo>
                  <a:pt x="2748438" y="2749962"/>
                </a:lnTo>
                <a:lnTo>
                  <a:pt x="2778024" y="2714102"/>
                </a:lnTo>
                <a:lnTo>
                  <a:pt x="2800361" y="2672941"/>
                </a:lnTo>
                <a:lnTo>
                  <a:pt x="2814478" y="2627451"/>
                </a:lnTo>
                <a:lnTo>
                  <a:pt x="2819400" y="2578608"/>
                </a:lnTo>
                <a:lnTo>
                  <a:pt x="2819400" y="242315"/>
                </a:lnTo>
                <a:lnTo>
                  <a:pt x="2814478" y="193472"/>
                </a:lnTo>
                <a:lnTo>
                  <a:pt x="2800361" y="147982"/>
                </a:lnTo>
                <a:lnTo>
                  <a:pt x="2778024" y="106821"/>
                </a:lnTo>
                <a:lnTo>
                  <a:pt x="2748438" y="70961"/>
                </a:lnTo>
                <a:lnTo>
                  <a:pt x="2712578" y="41375"/>
                </a:lnTo>
                <a:lnTo>
                  <a:pt x="2671417" y="19038"/>
                </a:lnTo>
                <a:lnTo>
                  <a:pt x="2625927" y="4921"/>
                </a:lnTo>
                <a:lnTo>
                  <a:pt x="257708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32064" y="1482852"/>
            <a:ext cx="2819400" cy="282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1</a:t>
            </a:fld>
            <a:endParaRPr spc="-3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92673" y="747522"/>
            <a:ext cx="2203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Interfaces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3116" y="1826133"/>
            <a:ext cx="8676005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3360" indent="-286385">
              <a:lnSpc>
                <a:spcPct val="100000"/>
              </a:lnSpc>
              <a:spcBef>
                <a:spcPts val="100"/>
              </a:spcBef>
              <a:buClr>
                <a:srgbClr val="1286C3"/>
              </a:buClr>
              <a:buSzPct val="143750"/>
              <a:buFont typeface="Arial"/>
              <a:buChar char="•"/>
              <a:tabLst>
                <a:tab pos="1483995" algn="l"/>
              </a:tabLst>
            </a:pPr>
            <a:r>
              <a:rPr sz="2400" b="1" spc="-5" dirty="0">
                <a:latin typeface="Tahoma"/>
                <a:cs typeface="Tahoma"/>
              </a:rPr>
              <a:t>They </a:t>
            </a:r>
            <a:r>
              <a:rPr sz="2400" b="1" dirty="0">
                <a:latin typeface="Tahoma"/>
                <a:cs typeface="Tahoma"/>
              </a:rPr>
              <a:t>are three </a:t>
            </a:r>
            <a:r>
              <a:rPr sz="2400" b="1" spc="-5" dirty="0">
                <a:latin typeface="Tahoma"/>
                <a:cs typeface="Tahoma"/>
              </a:rPr>
              <a:t>types of interfacing </a:t>
            </a:r>
            <a:r>
              <a:rPr sz="2400" b="1" dirty="0">
                <a:latin typeface="Tahoma"/>
                <a:cs typeface="Tahoma"/>
              </a:rPr>
              <a:t>in </a:t>
            </a:r>
            <a:r>
              <a:rPr sz="2400" b="1" spc="-5" dirty="0">
                <a:latin typeface="Tahoma"/>
                <a:cs typeface="Tahoma"/>
              </a:rPr>
              <a:t>hard</a:t>
            </a:r>
            <a:r>
              <a:rPr sz="2400" b="1" spc="-20" dirty="0">
                <a:latin typeface="Tahoma"/>
                <a:cs typeface="Tahoma"/>
              </a:rPr>
              <a:t> </a:t>
            </a:r>
            <a:r>
              <a:rPr sz="2400" b="1" spc="-5" dirty="0" smtClean="0">
                <a:latin typeface="Tahoma"/>
                <a:cs typeface="Tahoma"/>
              </a:rPr>
              <a:t>disk</a:t>
            </a:r>
            <a:endParaRPr sz="2400" dirty="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175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lang="en-IN" sz="2400" spc="-5" dirty="0" smtClean="0">
                <a:solidFill>
                  <a:srgbClr val="202020"/>
                </a:solidFill>
                <a:latin typeface="Tahoma"/>
                <a:cs typeface="Tahoma"/>
              </a:rPr>
              <a:t>PATA</a:t>
            </a:r>
            <a:endParaRPr sz="2400" dirty="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180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sz="2400" spc="-75" dirty="0">
                <a:solidFill>
                  <a:srgbClr val="202020"/>
                </a:solidFill>
                <a:latin typeface="Tahoma"/>
                <a:cs typeface="Tahoma"/>
              </a:rPr>
              <a:t>SATA</a:t>
            </a:r>
            <a:endParaRPr sz="2400" dirty="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175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sz="2400" spc="-10" dirty="0" smtClean="0">
                <a:solidFill>
                  <a:srgbClr val="202020"/>
                </a:solidFill>
                <a:latin typeface="Tahoma"/>
                <a:cs typeface="Tahoma"/>
              </a:rPr>
              <a:t>SCSI</a:t>
            </a:r>
            <a:endParaRPr lang="en-IN" sz="2400" spc="-10" dirty="0" smtClean="0">
              <a:solidFill>
                <a:srgbClr val="202020"/>
              </a:solidFill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175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lang="en-IN" sz="2400" spc="-10" dirty="0" smtClean="0">
                <a:solidFill>
                  <a:srgbClr val="202020"/>
                </a:solidFill>
                <a:latin typeface="Tahoma"/>
                <a:cs typeface="Tahoma"/>
              </a:rPr>
              <a:t>SSD</a:t>
            </a:r>
            <a:endParaRPr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66088" y="4014215"/>
            <a:ext cx="4162044" cy="1967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83563" y="431419"/>
            <a:ext cx="97828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6070">
              <a:lnSpc>
                <a:spcPct val="100000"/>
              </a:lnSpc>
              <a:spcBef>
                <a:spcPts val="100"/>
              </a:spcBef>
            </a:pPr>
            <a:r>
              <a:rPr sz="3600" spc="-155" dirty="0" smtClean="0"/>
              <a:t>PATA</a:t>
            </a:r>
            <a:r>
              <a:rPr sz="3600" spc="-355" dirty="0" smtClean="0"/>
              <a:t> </a:t>
            </a:r>
            <a:r>
              <a:rPr sz="3600" spc="-145" dirty="0"/>
              <a:t>(Parallel</a:t>
            </a:r>
            <a:r>
              <a:rPr sz="3600" spc="-484" dirty="0"/>
              <a:t> </a:t>
            </a:r>
            <a:r>
              <a:rPr sz="3600" spc="-114" dirty="0"/>
              <a:t>Advanced</a:t>
            </a:r>
            <a:r>
              <a:rPr sz="3600" spc="-575" dirty="0"/>
              <a:t> </a:t>
            </a:r>
            <a:r>
              <a:rPr sz="3600" spc="-130" dirty="0"/>
              <a:t>Technology</a:t>
            </a:r>
            <a:r>
              <a:rPr sz="3600" spc="-509" dirty="0"/>
              <a:t> </a:t>
            </a:r>
            <a:r>
              <a:rPr sz="3600" spc="-110" dirty="0"/>
              <a:t>Attachment)</a:t>
            </a:r>
            <a:endParaRPr sz="3600" dirty="0"/>
          </a:p>
        </p:txBody>
      </p:sp>
      <p:sp>
        <p:nvSpPr>
          <p:cNvPr id="10" name="object 10"/>
          <p:cNvSpPr txBox="1"/>
          <p:nvPr/>
        </p:nvSpPr>
        <p:spPr>
          <a:xfrm>
            <a:off x="1544827" y="1834097"/>
            <a:ext cx="9434195" cy="21145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25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35" dirty="0">
                <a:latin typeface="Arial"/>
                <a:cs typeface="Arial"/>
              </a:rPr>
              <a:t>It</a:t>
            </a:r>
            <a:r>
              <a:rPr sz="2000" spc="-434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has </a:t>
            </a:r>
            <a:r>
              <a:rPr sz="2000" spc="-135" dirty="0">
                <a:latin typeface="Arial"/>
                <a:cs typeface="Arial"/>
              </a:rPr>
              <a:t>a </a:t>
            </a:r>
            <a:r>
              <a:rPr sz="2000" spc="-85" dirty="0">
                <a:latin typeface="Arial"/>
                <a:cs typeface="Arial"/>
              </a:rPr>
              <a:t>40 </a:t>
            </a:r>
            <a:r>
              <a:rPr sz="2000" spc="-30" dirty="0">
                <a:latin typeface="Arial"/>
                <a:cs typeface="Arial"/>
              </a:rPr>
              <a:t>pin </a:t>
            </a:r>
            <a:r>
              <a:rPr sz="2000" spc="-60" dirty="0">
                <a:latin typeface="Arial"/>
                <a:cs typeface="Arial"/>
              </a:rPr>
              <a:t>connector.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60" dirty="0">
                <a:latin typeface="Arial"/>
                <a:cs typeface="Arial"/>
              </a:rPr>
              <a:t>Data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transfer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rate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25" dirty="0">
                <a:latin typeface="Arial"/>
                <a:cs typeface="Arial"/>
              </a:rPr>
              <a:t>133mbps.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60" dirty="0">
                <a:latin typeface="Arial"/>
                <a:cs typeface="Arial"/>
              </a:rPr>
              <a:t>when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installed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this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type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hard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drives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ensure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that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jumpers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are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correctly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configured.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5" dirty="0">
                <a:latin typeface="Arial"/>
                <a:cs typeface="Arial"/>
              </a:rPr>
              <a:t>If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you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0" dirty="0">
                <a:latin typeface="Arial"/>
                <a:cs typeface="Arial"/>
              </a:rPr>
              <a:t>have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two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devices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connected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to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one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IDE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controller.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1080"/>
              </a:spcBef>
            </a:pPr>
            <a:r>
              <a:rPr sz="2000" spc="-65" dirty="0">
                <a:latin typeface="Arial"/>
                <a:cs typeface="Arial"/>
              </a:rPr>
              <a:t>(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one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must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be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set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to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master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and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other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must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be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set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to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slave).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8019" y="4014215"/>
            <a:ext cx="4466844" cy="1967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11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4375" y="3294888"/>
            <a:ext cx="4355592" cy="2439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3116" y="401523"/>
            <a:ext cx="9437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SATA</a:t>
            </a:r>
            <a:r>
              <a:rPr sz="3600" spc="-360" dirty="0"/>
              <a:t> </a:t>
            </a:r>
            <a:r>
              <a:rPr sz="3600" spc="-140" dirty="0"/>
              <a:t>(Serial</a:t>
            </a:r>
            <a:r>
              <a:rPr sz="3600" spc="-509" dirty="0"/>
              <a:t> </a:t>
            </a:r>
            <a:r>
              <a:rPr sz="3600" spc="-114" dirty="0"/>
              <a:t>Advanced</a:t>
            </a:r>
            <a:r>
              <a:rPr sz="3600" spc="-575" dirty="0"/>
              <a:t> </a:t>
            </a:r>
            <a:r>
              <a:rPr sz="3600" spc="-130" dirty="0"/>
              <a:t>Technology</a:t>
            </a:r>
            <a:r>
              <a:rPr sz="3600" spc="-495" dirty="0"/>
              <a:t> </a:t>
            </a:r>
            <a:r>
              <a:rPr sz="3600" spc="-110" dirty="0"/>
              <a:t>Attachment)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563116" y="1113421"/>
            <a:ext cx="8503285" cy="213741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225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It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has a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7pin</a:t>
            </a:r>
            <a:r>
              <a:rPr sz="2000" spc="-2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202020"/>
                </a:solidFill>
                <a:latin typeface="Tahoma"/>
                <a:cs typeface="Tahoma"/>
              </a:rPr>
              <a:t>connector.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It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is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the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latest high-speed </a:t>
            </a:r>
            <a:r>
              <a:rPr sz="2000" spc="-10" dirty="0">
                <a:solidFill>
                  <a:srgbClr val="202020"/>
                </a:solidFill>
                <a:latin typeface="Tahoma"/>
                <a:cs typeface="Tahoma"/>
              </a:rPr>
              <a:t>type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of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hard drive</a:t>
            </a:r>
            <a:r>
              <a:rPr sz="2000" spc="-6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connectors.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Data </a:t>
            </a:r>
            <a:r>
              <a:rPr sz="2000" spc="-10" dirty="0">
                <a:solidFill>
                  <a:srgbClr val="202020"/>
                </a:solidFill>
                <a:latin typeface="Tahoma"/>
                <a:cs typeface="Tahoma"/>
              </a:rPr>
              <a:t>transfer rate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is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300mbps. </a:t>
            </a:r>
            <a:r>
              <a:rPr sz="2000" dirty="0">
                <a:latin typeface="Tahoma"/>
                <a:cs typeface="Tahoma"/>
              </a:rPr>
              <a:t>As </a:t>
            </a:r>
            <a:r>
              <a:rPr sz="2000" spc="-5" dirty="0">
                <a:latin typeface="Tahoma"/>
                <a:cs typeface="Tahoma"/>
              </a:rPr>
              <a:t>there are faster than </a:t>
            </a:r>
            <a:r>
              <a:rPr sz="2000" dirty="0">
                <a:latin typeface="Tahoma"/>
                <a:cs typeface="Tahoma"/>
              </a:rPr>
              <a:t>old </a:t>
            </a:r>
            <a:r>
              <a:rPr sz="2000" spc="-5" dirty="0">
                <a:latin typeface="Tahoma"/>
                <a:cs typeface="Tahoma"/>
              </a:rPr>
              <a:t>IDE</a:t>
            </a:r>
            <a:r>
              <a:rPr sz="2000" spc="3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interface.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the latest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hard drives are using this </a:t>
            </a:r>
            <a:r>
              <a:rPr sz="2000" spc="-10" dirty="0">
                <a:solidFill>
                  <a:srgbClr val="202020"/>
                </a:solidFill>
                <a:latin typeface="Tahoma"/>
                <a:cs typeface="Tahoma"/>
              </a:rPr>
              <a:t>type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of</a:t>
            </a:r>
            <a:r>
              <a:rPr sz="2000" spc="-50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interface.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As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there are faster than </a:t>
            </a:r>
            <a:r>
              <a:rPr sz="2000" dirty="0">
                <a:solidFill>
                  <a:srgbClr val="202020"/>
                </a:solidFill>
                <a:latin typeface="Tahoma"/>
                <a:cs typeface="Tahoma"/>
              </a:rPr>
              <a:t>old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IDE</a:t>
            </a:r>
            <a:r>
              <a:rPr sz="2000" spc="-35" dirty="0">
                <a:solidFill>
                  <a:srgbClr val="202020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202020"/>
                </a:solidFill>
                <a:latin typeface="Tahoma"/>
                <a:cs typeface="Tahoma"/>
              </a:rPr>
              <a:t>interface.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58328" y="3294888"/>
            <a:ext cx="3544824" cy="2439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12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97404" y="331469"/>
            <a:ext cx="8794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SCSI</a:t>
            </a:r>
            <a:r>
              <a:rPr spc="-380" dirty="0"/>
              <a:t> </a:t>
            </a:r>
            <a:r>
              <a:rPr spc="-90" dirty="0"/>
              <a:t>(Small</a:t>
            </a:r>
            <a:r>
              <a:rPr spc="-520" dirty="0"/>
              <a:t> </a:t>
            </a:r>
            <a:r>
              <a:rPr spc="-150" dirty="0"/>
              <a:t>Computer</a:t>
            </a:r>
            <a:r>
              <a:rPr spc="-470" dirty="0"/>
              <a:t> </a:t>
            </a:r>
            <a:r>
              <a:rPr spc="-40" dirty="0"/>
              <a:t>System</a:t>
            </a:r>
            <a:r>
              <a:rPr spc="-385" dirty="0"/>
              <a:t> </a:t>
            </a:r>
            <a:r>
              <a:rPr spc="-185" dirty="0"/>
              <a:t>Interface)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63116" y="1186052"/>
            <a:ext cx="6833234" cy="1680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35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2000" spc="-1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130" dirty="0">
                <a:solidFill>
                  <a:srgbClr val="202020"/>
                </a:solidFill>
                <a:latin typeface="Arial"/>
                <a:cs typeface="Arial"/>
              </a:rPr>
              <a:t>has</a:t>
            </a:r>
            <a:r>
              <a:rPr sz="2000" spc="-1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135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2000" spc="-1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140" dirty="0">
                <a:solidFill>
                  <a:srgbClr val="202020"/>
                </a:solidFill>
                <a:latin typeface="Arial"/>
                <a:cs typeface="Arial"/>
              </a:rPr>
              <a:t>50</a:t>
            </a:r>
            <a:r>
              <a:rPr sz="2000" spc="-1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02020"/>
                </a:solidFill>
                <a:latin typeface="Arial"/>
                <a:cs typeface="Arial"/>
              </a:rPr>
              <a:t>or</a:t>
            </a:r>
            <a:r>
              <a:rPr sz="2000" spc="-1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202020"/>
                </a:solidFill>
                <a:latin typeface="Arial"/>
                <a:cs typeface="Arial"/>
              </a:rPr>
              <a:t>68</a:t>
            </a:r>
            <a:r>
              <a:rPr sz="2000" spc="-1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02020"/>
                </a:solidFill>
                <a:latin typeface="Arial"/>
                <a:cs typeface="Arial"/>
              </a:rPr>
              <a:t>pin</a:t>
            </a:r>
            <a:r>
              <a:rPr sz="2000" spc="-17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60" dirty="0">
                <a:solidFill>
                  <a:srgbClr val="202020"/>
                </a:solidFill>
                <a:latin typeface="Arial"/>
                <a:cs typeface="Arial"/>
              </a:rPr>
              <a:t>connector.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95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2000" spc="-1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02020"/>
                </a:solidFill>
                <a:latin typeface="Arial"/>
                <a:cs typeface="Arial"/>
              </a:rPr>
              <a:t>data</a:t>
            </a:r>
            <a:r>
              <a:rPr sz="2000" spc="-1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40" dirty="0">
                <a:solidFill>
                  <a:srgbClr val="202020"/>
                </a:solidFill>
                <a:latin typeface="Arial"/>
                <a:cs typeface="Arial"/>
              </a:rPr>
              <a:t>transfer</a:t>
            </a:r>
            <a:r>
              <a:rPr sz="2000" spc="-1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02020"/>
                </a:solidFill>
                <a:latin typeface="Arial"/>
                <a:cs typeface="Arial"/>
              </a:rPr>
              <a:t>rate</a:t>
            </a:r>
            <a:r>
              <a:rPr sz="2000" spc="-1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2000" spc="-1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75" dirty="0">
                <a:solidFill>
                  <a:srgbClr val="202020"/>
                </a:solidFill>
                <a:latin typeface="Arial"/>
                <a:cs typeface="Arial"/>
              </a:rPr>
              <a:t>600Mb/s</a:t>
            </a:r>
            <a:r>
              <a:rPr sz="2000" spc="-18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spc="-30" dirty="0">
                <a:solidFill>
                  <a:srgbClr val="202020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  <a:tab pos="5595620" algn="l"/>
              </a:tabLst>
            </a:pPr>
            <a:r>
              <a:rPr sz="2000" spc="-120" dirty="0">
                <a:latin typeface="Arial"/>
                <a:cs typeface="Arial"/>
              </a:rPr>
              <a:t>These </a:t>
            </a:r>
            <a:r>
              <a:rPr sz="2000" spc="-55" dirty="0">
                <a:latin typeface="Arial"/>
                <a:cs typeface="Arial"/>
              </a:rPr>
              <a:t>require </a:t>
            </a:r>
            <a:r>
              <a:rPr sz="2000" spc="-135" dirty="0">
                <a:latin typeface="Arial"/>
                <a:cs typeface="Arial"/>
              </a:rPr>
              <a:t>a </a:t>
            </a:r>
            <a:r>
              <a:rPr sz="2000" spc="-200" dirty="0">
                <a:latin typeface="Arial"/>
                <a:cs typeface="Arial"/>
              </a:rPr>
              <a:t>SCSI </a:t>
            </a:r>
            <a:r>
              <a:rPr sz="2000" spc="-50" dirty="0">
                <a:latin typeface="Arial"/>
                <a:cs typeface="Arial"/>
              </a:rPr>
              <a:t>adapter </a:t>
            </a:r>
            <a:r>
              <a:rPr sz="2000" spc="-80" dirty="0">
                <a:latin typeface="Arial"/>
                <a:cs typeface="Arial"/>
              </a:rPr>
              <a:t>card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connected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into	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system.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80" dirty="0">
                <a:latin typeface="Arial"/>
                <a:cs typeface="Arial"/>
              </a:rPr>
              <a:t>Nowadays,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most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desktop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computers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did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not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use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65" dirty="0">
                <a:latin typeface="Arial"/>
                <a:cs typeface="Arial"/>
              </a:rPr>
              <a:t>SCSI.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83764" y="2999232"/>
            <a:ext cx="76200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13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4362"/>
            <a:ext cx="9829799" cy="1231106"/>
          </a:xfrm>
        </p:spPr>
        <p:txBody>
          <a:bodyPr/>
          <a:lstStyle/>
          <a:p>
            <a:r>
              <a:rPr lang="en-IN" dirty="0" smtClean="0"/>
              <a:t>SSD(Solid </a:t>
            </a:r>
            <a:r>
              <a:rPr lang="en-IN" dirty="0"/>
              <a:t>S</a:t>
            </a:r>
            <a:r>
              <a:rPr lang="en-IN" dirty="0" smtClean="0"/>
              <a:t>tate Drive)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408077"/>
            <a:ext cx="5019675" cy="22383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1798" y="1570482"/>
            <a:ext cx="10328402" cy="615553"/>
          </a:xfrm>
        </p:spPr>
        <p:txBody>
          <a:bodyPr/>
          <a:lstStyle/>
          <a:p>
            <a:r>
              <a:rPr lang="en-IN" dirty="0"/>
              <a:t>A </a:t>
            </a:r>
            <a:r>
              <a:rPr lang="en-IN" b="1" dirty="0"/>
              <a:t>solid-state drive</a:t>
            </a:r>
            <a:r>
              <a:rPr lang="en-IN" dirty="0"/>
              <a:t> (</a:t>
            </a:r>
            <a:r>
              <a:rPr lang="en-IN" b="1" dirty="0"/>
              <a:t>SSD</a:t>
            </a:r>
            <a:r>
              <a:rPr lang="en-IN" dirty="0"/>
              <a:t>), or </a:t>
            </a:r>
            <a:r>
              <a:rPr lang="en-IN" b="1" dirty="0"/>
              <a:t>solid-state </a:t>
            </a:r>
            <a:r>
              <a:rPr lang="en-IN" b="1" dirty="0" smtClean="0"/>
              <a:t>disk</a:t>
            </a:r>
            <a:r>
              <a:rPr lang="en-IN" dirty="0"/>
              <a:t> is a solid-state </a:t>
            </a:r>
            <a:r>
              <a:rPr lang="en-IN" dirty="0" smtClean="0"/>
              <a:t>storage</a:t>
            </a:r>
            <a:r>
              <a:rPr lang="en-IN" dirty="0"/>
              <a:t> </a:t>
            </a:r>
            <a:r>
              <a:rPr lang="en-IN" dirty="0" smtClean="0"/>
              <a:t>device </a:t>
            </a:r>
            <a:r>
              <a:rPr lang="en-IN" dirty="0"/>
              <a:t>that uses integrated circuit assemblies as memory to store data persistently.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175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6770" y="318897"/>
            <a:ext cx="37115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Disk</a:t>
            </a:r>
            <a:r>
              <a:rPr spc="-425" dirty="0"/>
              <a:t> </a:t>
            </a:r>
            <a:r>
              <a:rPr spc="-110" dirty="0"/>
              <a:t>Partitioning</a:t>
            </a:r>
          </a:p>
        </p:txBody>
      </p:sp>
      <p:sp>
        <p:nvSpPr>
          <p:cNvPr id="3" name="object 3"/>
          <p:cNvSpPr/>
          <p:nvPr/>
        </p:nvSpPr>
        <p:spPr>
          <a:xfrm>
            <a:off x="4265676" y="978408"/>
            <a:ext cx="4456176" cy="5561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15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08397" y="389000"/>
            <a:ext cx="3569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Disk</a:t>
            </a:r>
            <a:r>
              <a:rPr spc="-434" dirty="0"/>
              <a:t> </a:t>
            </a:r>
            <a:r>
              <a:rPr spc="-110" dirty="0"/>
              <a:t>Formatting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16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0275" marR="84455" indent="-286385">
              <a:lnSpc>
                <a:spcPct val="100000"/>
              </a:lnSpc>
              <a:spcBef>
                <a:spcPts val="105"/>
              </a:spcBef>
              <a:buClr>
                <a:srgbClr val="1286C3"/>
              </a:buClr>
              <a:buSzPct val="145000"/>
              <a:buChar char="•"/>
              <a:tabLst>
                <a:tab pos="930275" algn="l"/>
                <a:tab pos="930910" algn="l"/>
              </a:tabLst>
            </a:pPr>
            <a:r>
              <a:rPr spc="-95" dirty="0"/>
              <a:t>The </a:t>
            </a:r>
            <a:r>
              <a:rPr spc="-105" dirty="0"/>
              <a:t>process </a:t>
            </a:r>
            <a:r>
              <a:rPr spc="15" dirty="0"/>
              <a:t>of </a:t>
            </a:r>
            <a:r>
              <a:rPr spc="-15" dirty="0"/>
              <a:t>initializing </a:t>
            </a:r>
            <a:r>
              <a:rPr spc="-70" dirty="0"/>
              <a:t>these </a:t>
            </a:r>
            <a:r>
              <a:rPr spc="-45" dirty="0"/>
              <a:t>logical </a:t>
            </a:r>
            <a:r>
              <a:rPr spc="-70" dirty="0"/>
              <a:t>blocks </a:t>
            </a:r>
            <a:r>
              <a:rPr spc="-55" dirty="0"/>
              <a:t>on </a:t>
            </a:r>
            <a:r>
              <a:rPr spc="-15" dirty="0"/>
              <a:t>the </a:t>
            </a:r>
            <a:r>
              <a:rPr spc="-70" dirty="0"/>
              <a:t>physical </a:t>
            </a:r>
            <a:r>
              <a:rPr spc="-60" dirty="0"/>
              <a:t>disk </a:t>
            </a:r>
            <a:r>
              <a:rPr spc="-25" dirty="0"/>
              <a:t>platters </a:t>
            </a:r>
            <a:r>
              <a:rPr spc="-85" dirty="0"/>
              <a:t>is </a:t>
            </a:r>
            <a:r>
              <a:rPr spc="-65" dirty="0"/>
              <a:t>called </a:t>
            </a:r>
            <a:r>
              <a:rPr b="1" spc="-65" dirty="0">
                <a:latin typeface="Trebuchet MS"/>
                <a:cs typeface="Trebuchet MS"/>
              </a:rPr>
              <a:t>low  </a:t>
            </a:r>
            <a:r>
              <a:rPr b="1" spc="-105" dirty="0">
                <a:latin typeface="Trebuchet MS"/>
                <a:cs typeface="Trebuchet MS"/>
              </a:rPr>
              <a:t>level</a:t>
            </a:r>
            <a:r>
              <a:rPr b="1" spc="-204" dirty="0">
                <a:latin typeface="Trebuchet MS"/>
                <a:cs typeface="Trebuchet MS"/>
              </a:rPr>
              <a:t> </a:t>
            </a:r>
            <a:r>
              <a:rPr b="1" spc="-50" dirty="0">
                <a:latin typeface="Trebuchet MS"/>
                <a:cs typeface="Trebuchet MS"/>
              </a:rPr>
              <a:t>formatting</a:t>
            </a:r>
            <a:r>
              <a:rPr b="1" spc="-180" dirty="0">
                <a:latin typeface="Trebuchet MS"/>
                <a:cs typeface="Trebuchet MS"/>
              </a:rPr>
              <a:t> </a:t>
            </a:r>
            <a:r>
              <a:rPr spc="-45" dirty="0"/>
              <a:t>which</a:t>
            </a:r>
            <a:r>
              <a:rPr spc="-180" dirty="0"/>
              <a:t> </a:t>
            </a:r>
            <a:r>
              <a:rPr spc="-85" dirty="0"/>
              <a:t>is</a:t>
            </a:r>
            <a:r>
              <a:rPr spc="-145" dirty="0"/>
              <a:t> </a:t>
            </a:r>
            <a:r>
              <a:rPr spc="-75" dirty="0"/>
              <a:t>usually</a:t>
            </a:r>
            <a:r>
              <a:rPr spc="-155" dirty="0"/>
              <a:t> </a:t>
            </a:r>
            <a:r>
              <a:rPr spc="-35" dirty="0"/>
              <a:t>performed</a:t>
            </a:r>
            <a:r>
              <a:rPr spc="-155" dirty="0"/>
              <a:t> </a:t>
            </a:r>
            <a:r>
              <a:rPr spc="5" dirty="0"/>
              <a:t>at</a:t>
            </a:r>
            <a:r>
              <a:rPr spc="-150" dirty="0"/>
              <a:t> </a:t>
            </a:r>
            <a:r>
              <a:rPr spc="-10" dirty="0"/>
              <a:t>the</a:t>
            </a:r>
            <a:r>
              <a:rPr spc="-155" dirty="0"/>
              <a:t> </a:t>
            </a:r>
            <a:r>
              <a:rPr spc="-15" dirty="0"/>
              <a:t>factory</a:t>
            </a:r>
            <a:r>
              <a:rPr spc="-160" dirty="0"/>
              <a:t> </a:t>
            </a:r>
            <a:r>
              <a:rPr spc="-75" dirty="0"/>
              <a:t>and</a:t>
            </a:r>
            <a:r>
              <a:rPr spc="-185" dirty="0"/>
              <a:t> </a:t>
            </a:r>
            <a:r>
              <a:rPr spc="-85" dirty="0"/>
              <a:t>is</a:t>
            </a:r>
            <a:r>
              <a:rPr spc="-140" dirty="0"/>
              <a:t> </a:t>
            </a:r>
            <a:r>
              <a:rPr spc="5" dirty="0"/>
              <a:t>not</a:t>
            </a:r>
            <a:r>
              <a:rPr spc="-160" dirty="0"/>
              <a:t> </a:t>
            </a:r>
            <a:r>
              <a:rPr spc="-35" dirty="0"/>
              <a:t>normally</a:t>
            </a:r>
            <a:r>
              <a:rPr spc="-175" dirty="0"/>
              <a:t> </a:t>
            </a:r>
            <a:r>
              <a:rPr spc="-85" dirty="0"/>
              <a:t>changed</a:t>
            </a:r>
            <a:r>
              <a:rPr spc="-180" dirty="0"/>
              <a:t> </a:t>
            </a:r>
            <a:r>
              <a:rPr spc="-20" dirty="0"/>
              <a:t>in  </a:t>
            </a:r>
            <a:r>
              <a:rPr spc="-15" dirty="0"/>
              <a:t>the</a:t>
            </a:r>
            <a:r>
              <a:rPr spc="-155" dirty="0"/>
              <a:t> </a:t>
            </a:r>
            <a:r>
              <a:rPr spc="-10" dirty="0"/>
              <a:t>field.</a:t>
            </a:r>
          </a:p>
          <a:p>
            <a:pPr marL="930275" marR="5080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Font typeface="Arial"/>
              <a:buChar char="•"/>
              <a:tabLst>
                <a:tab pos="930275" algn="l"/>
                <a:tab pos="930910" algn="l"/>
              </a:tabLst>
            </a:pPr>
            <a:r>
              <a:rPr b="1" spc="-10" dirty="0">
                <a:latin typeface="Trebuchet MS"/>
                <a:cs typeface="Trebuchet MS"/>
              </a:rPr>
              <a:t>High</a:t>
            </a:r>
            <a:r>
              <a:rPr b="1" spc="-190" dirty="0">
                <a:latin typeface="Trebuchet MS"/>
                <a:cs typeface="Trebuchet MS"/>
              </a:rPr>
              <a:t> </a:t>
            </a:r>
            <a:r>
              <a:rPr b="1" spc="-105" dirty="0">
                <a:latin typeface="Trebuchet MS"/>
                <a:cs typeface="Trebuchet MS"/>
              </a:rPr>
              <a:t>level</a:t>
            </a:r>
            <a:r>
              <a:rPr b="1" spc="-195" dirty="0">
                <a:latin typeface="Trebuchet MS"/>
                <a:cs typeface="Trebuchet MS"/>
              </a:rPr>
              <a:t> </a:t>
            </a:r>
            <a:r>
              <a:rPr b="1" spc="-50" dirty="0">
                <a:latin typeface="Trebuchet MS"/>
                <a:cs typeface="Trebuchet MS"/>
              </a:rPr>
              <a:t>formatting</a:t>
            </a:r>
            <a:r>
              <a:rPr b="1" spc="-185" dirty="0">
                <a:latin typeface="Trebuchet MS"/>
                <a:cs typeface="Trebuchet MS"/>
              </a:rPr>
              <a:t> </a:t>
            </a:r>
            <a:r>
              <a:rPr spc="-25" dirty="0"/>
              <a:t>then</a:t>
            </a:r>
            <a:r>
              <a:rPr spc="-150" dirty="0"/>
              <a:t> </a:t>
            </a:r>
            <a:r>
              <a:rPr spc="-30" dirty="0"/>
              <a:t>writes</a:t>
            </a:r>
            <a:r>
              <a:rPr spc="-150" dirty="0"/>
              <a:t> </a:t>
            </a:r>
            <a:r>
              <a:rPr spc="-15" dirty="0"/>
              <a:t>the</a:t>
            </a:r>
            <a:r>
              <a:rPr spc="-135" dirty="0"/>
              <a:t> </a:t>
            </a:r>
            <a:r>
              <a:rPr dirty="0"/>
              <a:t>file</a:t>
            </a:r>
            <a:r>
              <a:rPr spc="-145" dirty="0"/>
              <a:t> </a:t>
            </a:r>
            <a:r>
              <a:rPr spc="-70" dirty="0"/>
              <a:t>system</a:t>
            </a:r>
            <a:r>
              <a:rPr spc="-145" dirty="0"/>
              <a:t> </a:t>
            </a:r>
            <a:r>
              <a:rPr spc="-55" dirty="0"/>
              <a:t>structures</a:t>
            </a:r>
            <a:r>
              <a:rPr spc="-125" dirty="0"/>
              <a:t> </a:t>
            </a:r>
            <a:r>
              <a:rPr spc="15" dirty="0"/>
              <a:t>into</a:t>
            </a:r>
            <a:r>
              <a:rPr spc="-165" dirty="0"/>
              <a:t> </a:t>
            </a:r>
            <a:r>
              <a:rPr spc="-70" dirty="0"/>
              <a:t>selected</a:t>
            </a:r>
            <a:r>
              <a:rPr spc="-140" dirty="0"/>
              <a:t> </a:t>
            </a:r>
            <a:r>
              <a:rPr spc="-45" dirty="0"/>
              <a:t>logical</a:t>
            </a:r>
            <a:r>
              <a:rPr spc="-155" dirty="0"/>
              <a:t> </a:t>
            </a:r>
            <a:r>
              <a:rPr spc="-70" dirty="0"/>
              <a:t>blocks</a:t>
            </a:r>
            <a:r>
              <a:rPr spc="-180" dirty="0"/>
              <a:t> </a:t>
            </a:r>
            <a:r>
              <a:rPr spc="40" dirty="0"/>
              <a:t>to  </a:t>
            </a:r>
            <a:r>
              <a:rPr spc="-80" dirty="0"/>
              <a:t>make</a:t>
            </a:r>
            <a:r>
              <a:rPr spc="-160" dirty="0"/>
              <a:t> </a:t>
            </a:r>
            <a:r>
              <a:rPr spc="-15" dirty="0"/>
              <a:t>the</a:t>
            </a:r>
            <a:r>
              <a:rPr spc="-145" dirty="0"/>
              <a:t> </a:t>
            </a:r>
            <a:r>
              <a:rPr spc="-45" dirty="0"/>
              <a:t>remaining</a:t>
            </a:r>
            <a:r>
              <a:rPr spc="-175" dirty="0"/>
              <a:t> </a:t>
            </a:r>
            <a:r>
              <a:rPr spc="-45" dirty="0"/>
              <a:t>logical</a:t>
            </a:r>
            <a:r>
              <a:rPr spc="-180" dirty="0"/>
              <a:t> </a:t>
            </a:r>
            <a:r>
              <a:rPr spc="-70" dirty="0"/>
              <a:t>blocks</a:t>
            </a:r>
            <a:r>
              <a:rPr spc="-165" dirty="0"/>
              <a:t> </a:t>
            </a:r>
            <a:r>
              <a:rPr spc="-65" dirty="0"/>
              <a:t>available</a:t>
            </a:r>
            <a:r>
              <a:rPr spc="-185" dirty="0"/>
              <a:t> </a:t>
            </a:r>
            <a:r>
              <a:rPr spc="45" dirty="0"/>
              <a:t>to</a:t>
            </a:r>
            <a:r>
              <a:rPr spc="-160" dirty="0"/>
              <a:t> </a:t>
            </a:r>
            <a:r>
              <a:rPr spc="-15" dirty="0"/>
              <a:t>the</a:t>
            </a:r>
            <a:r>
              <a:rPr spc="-155" dirty="0"/>
              <a:t> </a:t>
            </a:r>
            <a:r>
              <a:rPr spc="-40" dirty="0"/>
              <a:t>host</a:t>
            </a:r>
            <a:r>
              <a:rPr spc="-229" dirty="0"/>
              <a:t> </a:t>
            </a:r>
            <a:r>
              <a:rPr spc="-160" dirty="0"/>
              <a:t>OS</a:t>
            </a:r>
            <a:r>
              <a:rPr spc="-165" dirty="0"/>
              <a:t> </a:t>
            </a:r>
            <a:r>
              <a:rPr spc="-80" dirty="0"/>
              <a:t>and</a:t>
            </a:r>
            <a:r>
              <a:rPr spc="-170" dirty="0"/>
              <a:t> </a:t>
            </a:r>
            <a:r>
              <a:rPr spc="-10" dirty="0"/>
              <a:t>its</a:t>
            </a:r>
            <a:r>
              <a:rPr spc="-145" dirty="0"/>
              <a:t> </a:t>
            </a:r>
            <a:r>
              <a:rPr spc="-50" dirty="0"/>
              <a:t>applications.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46145" y="294259"/>
            <a:ext cx="60960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Performance</a:t>
            </a:r>
            <a:r>
              <a:rPr spc="-405" dirty="0"/>
              <a:t> </a:t>
            </a:r>
            <a:r>
              <a:rPr spc="-180" dirty="0"/>
              <a:t>characteristics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256771" y="5986795"/>
            <a:ext cx="18034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50" dirty="0">
                <a:latin typeface="Arial"/>
                <a:cs typeface="Arial"/>
              </a:rPr>
              <a:t>17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3116" y="1322578"/>
            <a:ext cx="6057900" cy="3297554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520"/>
              </a:spcBef>
              <a:buClr>
                <a:srgbClr val="1286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b="1" spc="-85" dirty="0">
                <a:latin typeface="Trebuchet MS"/>
                <a:cs typeface="Trebuchet MS"/>
              </a:rPr>
              <a:t>Latency</a:t>
            </a:r>
            <a:endParaRPr sz="2400">
              <a:latin typeface="Trebuchet MS"/>
              <a:cs typeface="Trebuchet MS"/>
            </a:endParaRPr>
          </a:p>
          <a:p>
            <a:pPr marL="12700" marR="50800" indent="457200">
              <a:lnSpc>
                <a:spcPct val="100000"/>
              </a:lnSpc>
              <a:spcBef>
                <a:spcPts val="1070"/>
              </a:spcBef>
            </a:pPr>
            <a:r>
              <a:rPr sz="1800" spc="-60" dirty="0">
                <a:latin typeface="Arial"/>
                <a:cs typeface="Arial"/>
              </a:rPr>
              <a:t>Latency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the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delay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for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the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rotation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of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the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disk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to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bring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the  </a:t>
            </a:r>
            <a:r>
              <a:rPr sz="1800" spc="-45" dirty="0">
                <a:latin typeface="Arial"/>
                <a:cs typeface="Arial"/>
              </a:rPr>
              <a:t>required </a:t>
            </a:r>
            <a:r>
              <a:rPr sz="1800" spc="-55" dirty="0">
                <a:latin typeface="Arial"/>
                <a:cs typeface="Arial"/>
              </a:rPr>
              <a:t>disk sector under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25" dirty="0">
                <a:latin typeface="Arial"/>
                <a:cs typeface="Arial"/>
              </a:rPr>
              <a:t>read-write </a:t>
            </a:r>
            <a:r>
              <a:rPr sz="1800" spc="-65" dirty="0">
                <a:latin typeface="Arial"/>
                <a:cs typeface="Arial"/>
              </a:rPr>
              <a:t>mechanism. </a:t>
            </a:r>
            <a:r>
              <a:rPr sz="1800" spc="30" dirty="0">
                <a:latin typeface="Arial"/>
                <a:cs typeface="Arial"/>
              </a:rPr>
              <a:t>It  </a:t>
            </a:r>
            <a:r>
              <a:rPr sz="1800" spc="-85" dirty="0">
                <a:latin typeface="Arial"/>
                <a:cs typeface="Arial"/>
              </a:rPr>
              <a:t>depends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on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rotational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speed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of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a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disk,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measured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in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b="1" spc="-75" dirty="0">
                <a:latin typeface="Trebuchet MS"/>
                <a:cs typeface="Trebuchet MS"/>
              </a:rPr>
              <a:t>revolutions  </a:t>
            </a:r>
            <a:r>
              <a:rPr sz="1800" b="1" spc="-110" dirty="0">
                <a:latin typeface="Trebuchet MS"/>
                <a:cs typeface="Trebuchet MS"/>
              </a:rPr>
              <a:t>per </a:t>
            </a:r>
            <a:r>
              <a:rPr sz="1800" b="1" spc="-70" dirty="0">
                <a:latin typeface="Trebuchet MS"/>
                <a:cs typeface="Trebuchet MS"/>
              </a:rPr>
              <a:t>minute</a:t>
            </a:r>
            <a:r>
              <a:rPr sz="1800" b="1" spc="-22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(rpm).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35"/>
              </a:spcBef>
            </a:pPr>
            <a:r>
              <a:rPr sz="1800" spc="-80" dirty="0">
                <a:latin typeface="Arial"/>
                <a:cs typeface="Arial"/>
              </a:rPr>
              <a:t>Average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rotational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latency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shown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in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table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below,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based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on 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30" dirty="0">
                <a:latin typeface="Arial"/>
                <a:cs typeface="Arial"/>
              </a:rPr>
              <a:t>statistical </a:t>
            </a:r>
            <a:r>
              <a:rPr sz="1800" spc="-20" dirty="0">
                <a:latin typeface="Arial"/>
                <a:cs typeface="Arial"/>
              </a:rPr>
              <a:t>relation </a:t>
            </a:r>
            <a:r>
              <a:rPr sz="1800" spc="15" dirty="0">
                <a:latin typeface="Arial"/>
                <a:cs typeface="Arial"/>
              </a:rPr>
              <a:t>that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5" dirty="0">
                <a:latin typeface="Arial"/>
                <a:cs typeface="Arial"/>
              </a:rPr>
              <a:t>average </a:t>
            </a:r>
            <a:r>
              <a:rPr sz="1800" spc="-45" dirty="0">
                <a:latin typeface="Arial"/>
                <a:cs typeface="Arial"/>
              </a:rPr>
              <a:t>latency </a:t>
            </a:r>
            <a:r>
              <a:rPr sz="1800" spc="-20" dirty="0">
                <a:latin typeface="Arial"/>
                <a:cs typeface="Arial"/>
              </a:rPr>
              <a:t>in </a:t>
            </a:r>
            <a:r>
              <a:rPr sz="1800" spc="-55" dirty="0">
                <a:latin typeface="Arial"/>
                <a:cs typeface="Arial"/>
              </a:rPr>
              <a:t>milliseconds  </a:t>
            </a:r>
            <a:r>
              <a:rPr sz="1800" spc="10" dirty="0">
                <a:latin typeface="Arial"/>
                <a:cs typeface="Arial"/>
              </a:rPr>
              <a:t>for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such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a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drive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one-half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the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rotational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period.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140"/>
              </a:spcBef>
              <a:buClr>
                <a:srgbClr val="1286C3"/>
              </a:buClr>
              <a:buSzPct val="143750"/>
              <a:buFont typeface="Arial"/>
              <a:buChar char="•"/>
              <a:tabLst>
                <a:tab pos="299720" algn="l"/>
              </a:tabLst>
            </a:pPr>
            <a:r>
              <a:rPr sz="2400" b="1" spc="-5" dirty="0">
                <a:latin typeface="Trebuchet MS"/>
                <a:cs typeface="Trebuchet MS"/>
              </a:rPr>
              <a:t>Data </a:t>
            </a:r>
            <a:r>
              <a:rPr sz="2400" b="1" spc="-105" dirty="0">
                <a:latin typeface="Trebuchet MS"/>
                <a:cs typeface="Trebuchet MS"/>
              </a:rPr>
              <a:t>transfer</a:t>
            </a:r>
            <a:r>
              <a:rPr sz="2400" b="1" spc="-455" dirty="0">
                <a:latin typeface="Trebuchet MS"/>
                <a:cs typeface="Trebuchet MS"/>
              </a:rPr>
              <a:t> </a:t>
            </a:r>
            <a:r>
              <a:rPr sz="2400" b="1" spc="-105" dirty="0">
                <a:latin typeface="Trebuchet MS"/>
                <a:cs typeface="Trebuchet MS"/>
              </a:rPr>
              <a:t>rate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741475" y="1442021"/>
          <a:ext cx="3205480" cy="330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4660"/>
                <a:gridCol w="1480820"/>
              </a:tblGrid>
              <a:tr h="803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04139" algn="ctr">
                        <a:lnSpc>
                          <a:spcPts val="1420"/>
                        </a:lnSpc>
                      </a:pPr>
                      <a:r>
                        <a:rPr sz="1200" b="1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Rotational</a:t>
                      </a:r>
                      <a:r>
                        <a:rPr sz="1200" b="1" spc="-1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speed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R="104139" algn="ctr">
                        <a:lnSpc>
                          <a:spcPts val="1420"/>
                        </a:lnSpc>
                      </a:pPr>
                      <a:r>
                        <a:rPr sz="1200" b="1" spc="-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[rpm]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AAAAAA"/>
                      </a:solidFill>
                      <a:prstDash val="solid"/>
                    </a:lnL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04139" algn="ctr">
                        <a:lnSpc>
                          <a:spcPts val="1420"/>
                        </a:lnSpc>
                      </a:pPr>
                      <a:r>
                        <a:rPr sz="12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Average</a:t>
                      </a:r>
                      <a:r>
                        <a:rPr sz="1200" b="1" spc="-1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latency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R="104775" algn="ctr">
                        <a:lnSpc>
                          <a:spcPts val="1420"/>
                        </a:lnSpc>
                      </a:pPr>
                      <a:r>
                        <a:rPr sz="12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[ms]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200" b="1" spc="-10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200" b="1" spc="-5" dirty="0">
                          <a:latin typeface="Trebuchet MS"/>
                          <a:cs typeface="Trebuchet MS"/>
                        </a:rPr>
                        <a:t>5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,000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AAAAAA"/>
                      </a:solidFill>
                      <a:prstDash val="solid"/>
                    </a:lnL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200" b="1" dirty="0">
                          <a:latin typeface="Trebuchet MS"/>
                          <a:cs typeface="Trebuchet MS"/>
                        </a:rPr>
                        <a:t>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6364" marB="0"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200" b="1" spc="-10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0,0</a:t>
                      </a:r>
                      <a:r>
                        <a:rPr sz="1200" b="1" spc="-1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6364" marB="0">
                    <a:lnL w="9525">
                      <a:solidFill>
                        <a:srgbClr val="AAAAAA"/>
                      </a:solidFill>
                      <a:prstDash val="solid"/>
                    </a:lnL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200" b="1" dirty="0">
                          <a:latin typeface="Trebuchet MS"/>
                          <a:cs typeface="Trebuchet MS"/>
                        </a:rPr>
                        <a:t>3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6364" marB="0"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spc="-5" dirty="0">
                          <a:latin typeface="Trebuchet MS"/>
                          <a:cs typeface="Trebuchet MS"/>
                        </a:rPr>
                        <a:t>7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200" b="1" spc="-25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AAAAAA"/>
                      </a:solidFill>
                      <a:prstDash val="solid"/>
                    </a:lnL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dirty="0">
                          <a:latin typeface="Trebuchet MS"/>
                          <a:cs typeface="Trebuchet MS"/>
                        </a:rPr>
                        <a:t>4.</a:t>
                      </a:r>
                      <a:r>
                        <a:rPr sz="1200" b="1" spc="-10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6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0" marB="0"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</a:tr>
              <a:tr h="661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rebuchet MS"/>
                          <a:cs typeface="Trebuchet MS"/>
                        </a:rPr>
                        <a:t>5,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400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L w="9525">
                      <a:solidFill>
                        <a:srgbClr val="AAAAAA"/>
                      </a:solidFill>
                      <a:prstDash val="solid"/>
                    </a:lnL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7145" algn="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Trebuchet MS"/>
                          <a:cs typeface="Trebuchet MS"/>
                        </a:rPr>
                        <a:t>5.55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35" marB="0"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1200" b="1" spc="5" dirty="0"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800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0" marB="0">
                    <a:lnL w="9525">
                      <a:solidFill>
                        <a:srgbClr val="AAAAAA"/>
                      </a:solidFill>
                      <a:prstDash val="solid"/>
                    </a:lnL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780" algn="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200" b="1" spc="-5" dirty="0">
                          <a:latin typeface="Trebuchet MS"/>
                          <a:cs typeface="Trebuchet MS"/>
                        </a:rPr>
                        <a:t>6.</a:t>
                      </a:r>
                      <a:r>
                        <a:rPr sz="1200" b="1" spc="-40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b="1" dirty="0">
                          <a:latin typeface="Trebuchet MS"/>
                          <a:cs typeface="Trebuchet MS"/>
                        </a:rPr>
                        <a:t>5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27000" marB="0">
                    <a:lnR w="9525">
                      <a:solidFill>
                        <a:srgbClr val="AAAAAA"/>
                      </a:solidFill>
                      <a:prstDash val="solid"/>
                    </a:lnR>
                    <a:lnT w="9525">
                      <a:solidFill>
                        <a:srgbClr val="AAAAAA"/>
                      </a:solidFill>
                      <a:prstDash val="solid"/>
                    </a:lnT>
                    <a:lnB w="9525">
                      <a:solidFill>
                        <a:srgbClr val="AAAAA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7091" y="1835912"/>
            <a:ext cx="5960110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latin typeface="Trebuchet MS"/>
                <a:cs typeface="Trebuchet MS"/>
              </a:rPr>
              <a:t>What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10" dirty="0">
                <a:latin typeface="Trebuchet MS"/>
                <a:cs typeface="Trebuchet MS"/>
              </a:rPr>
              <a:t>Is</a:t>
            </a:r>
            <a:r>
              <a:rPr sz="2000" b="1" spc="-190" dirty="0">
                <a:latin typeface="Trebuchet MS"/>
                <a:cs typeface="Trebuchet MS"/>
              </a:rPr>
              <a:t> </a:t>
            </a:r>
            <a:r>
              <a:rPr sz="2000" b="1" spc="-55" dirty="0">
                <a:latin typeface="Trebuchet MS"/>
                <a:cs typeface="Trebuchet MS"/>
              </a:rPr>
              <a:t>Hard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20" dirty="0">
                <a:latin typeface="Trebuchet MS"/>
                <a:cs typeface="Trebuchet MS"/>
              </a:rPr>
              <a:t>Disk</a:t>
            </a:r>
            <a:r>
              <a:rPr sz="2000" b="1" spc="-190" dirty="0">
                <a:latin typeface="Trebuchet MS"/>
                <a:cs typeface="Trebuchet MS"/>
              </a:rPr>
              <a:t> </a:t>
            </a:r>
            <a:r>
              <a:rPr sz="2000" b="1" spc="20" dirty="0">
                <a:latin typeface="Trebuchet MS"/>
                <a:cs typeface="Trebuchet MS"/>
              </a:rPr>
              <a:t>?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65" dirty="0">
                <a:latin typeface="Arial"/>
                <a:cs typeface="Arial"/>
              </a:rPr>
              <a:t>A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b="1" spc="-80" dirty="0">
                <a:latin typeface="Trebuchet MS"/>
                <a:cs typeface="Trebuchet MS"/>
              </a:rPr>
              <a:t>hard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60" dirty="0">
                <a:latin typeface="Trebuchet MS"/>
                <a:cs typeface="Trebuchet MS"/>
              </a:rPr>
              <a:t>disk</a:t>
            </a:r>
            <a:r>
              <a:rPr sz="2000" b="1" spc="-200" dirty="0">
                <a:latin typeface="Trebuchet MS"/>
                <a:cs typeface="Trebuchet MS"/>
              </a:rPr>
              <a:t> </a:t>
            </a:r>
            <a:r>
              <a:rPr sz="2000" b="1" spc="-100" dirty="0">
                <a:latin typeface="Trebuchet MS"/>
                <a:cs typeface="Trebuchet MS"/>
              </a:rPr>
              <a:t>drive</a:t>
            </a:r>
            <a:r>
              <a:rPr sz="2000" b="1" spc="-195" dirty="0">
                <a:latin typeface="Trebuchet MS"/>
                <a:cs typeface="Trebuchet MS"/>
              </a:rPr>
              <a:t> </a:t>
            </a:r>
            <a:r>
              <a:rPr sz="2000" spc="15" dirty="0">
                <a:latin typeface="Arial"/>
                <a:cs typeface="Arial"/>
              </a:rPr>
              <a:t>(</a:t>
            </a:r>
            <a:r>
              <a:rPr sz="2000" b="1" spc="15" dirty="0">
                <a:latin typeface="Trebuchet MS"/>
                <a:cs typeface="Trebuchet MS"/>
              </a:rPr>
              <a:t>HDD</a:t>
            </a:r>
            <a:r>
              <a:rPr sz="2000" spc="15" dirty="0">
                <a:latin typeface="Arial"/>
                <a:cs typeface="Arial"/>
              </a:rPr>
              <a:t>)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storage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device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used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for  </a:t>
            </a:r>
            <a:r>
              <a:rPr sz="2000" spc="-30" dirty="0">
                <a:latin typeface="Arial"/>
                <a:cs typeface="Arial"/>
              </a:rPr>
              <a:t>storing </a:t>
            </a:r>
            <a:r>
              <a:rPr sz="2000" spc="-80" dirty="0">
                <a:latin typeface="Arial"/>
                <a:cs typeface="Arial"/>
              </a:rPr>
              <a:t>and </a:t>
            </a:r>
            <a:r>
              <a:rPr sz="2000" spc="-25" dirty="0">
                <a:latin typeface="Arial"/>
                <a:cs typeface="Arial"/>
              </a:rPr>
              <a:t>retrieving </a:t>
            </a:r>
            <a:r>
              <a:rPr sz="2000" spc="-5" dirty="0">
                <a:latin typeface="Arial"/>
                <a:cs typeface="Arial"/>
              </a:rPr>
              <a:t>digital </a:t>
            </a:r>
            <a:r>
              <a:rPr sz="2000" spc="-10" dirty="0">
                <a:latin typeface="Arial"/>
                <a:cs typeface="Arial"/>
              </a:rPr>
              <a:t>information </a:t>
            </a:r>
            <a:r>
              <a:rPr sz="2000" spc="-75" dirty="0">
                <a:latin typeface="Arial"/>
                <a:cs typeface="Arial"/>
              </a:rPr>
              <a:t>using </a:t>
            </a:r>
            <a:r>
              <a:rPr sz="2000" spc="-35" dirty="0">
                <a:latin typeface="Arial"/>
                <a:cs typeface="Arial"/>
              </a:rPr>
              <a:t>rapidly  </a:t>
            </a:r>
            <a:r>
              <a:rPr sz="2000" dirty="0">
                <a:latin typeface="Arial"/>
                <a:cs typeface="Arial"/>
              </a:rPr>
              <a:t>rotating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disks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(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platters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)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coated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with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magnetic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material.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151765">
              <a:lnSpc>
                <a:spcPct val="100000"/>
              </a:lnSpc>
            </a:pPr>
            <a:r>
              <a:rPr sz="2000" spc="-65" dirty="0">
                <a:latin typeface="Arial"/>
                <a:cs typeface="Arial"/>
              </a:rPr>
              <a:t>An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HDD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retains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its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even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when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powered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off.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Data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  </a:t>
            </a:r>
            <a:r>
              <a:rPr sz="2000" spc="-70" dirty="0">
                <a:latin typeface="Arial"/>
                <a:cs typeface="Arial"/>
              </a:rPr>
              <a:t>read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in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random-access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manner,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meaning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35" dirty="0">
                <a:latin typeface="Arial"/>
                <a:cs typeface="Arial"/>
              </a:rPr>
              <a:t>individual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blocks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can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be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stored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or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retrieved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in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any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45" dirty="0">
                <a:latin typeface="Arial"/>
                <a:cs typeface="Arial"/>
              </a:rPr>
              <a:t>order </a:t>
            </a:r>
            <a:r>
              <a:rPr sz="2000" spc="-25" dirty="0">
                <a:latin typeface="Arial"/>
                <a:cs typeface="Arial"/>
              </a:rPr>
              <a:t>rather </a:t>
            </a:r>
            <a:r>
              <a:rPr sz="2000" spc="-30" dirty="0">
                <a:latin typeface="Arial"/>
                <a:cs typeface="Arial"/>
              </a:rPr>
              <a:t>than</a:t>
            </a:r>
            <a:r>
              <a:rPr sz="2000" spc="-409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sequentially.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17792" y="1871472"/>
            <a:ext cx="5058156" cy="3346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2</a:t>
            </a:fld>
            <a:endParaRPr spc="-3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95365" y="531113"/>
            <a:ext cx="17957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10" dirty="0"/>
              <a:t>History</a:t>
            </a:r>
            <a:endParaRPr sz="4400"/>
          </a:p>
        </p:txBody>
      </p:sp>
      <p:sp>
        <p:nvSpPr>
          <p:cNvPr id="9" name="object 9"/>
          <p:cNvSpPr txBox="1"/>
          <p:nvPr/>
        </p:nvSpPr>
        <p:spPr>
          <a:xfrm>
            <a:off x="1563116" y="1605229"/>
            <a:ext cx="4100829" cy="317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30480" indent="-286385">
              <a:lnSpc>
                <a:spcPct val="100000"/>
              </a:lnSpc>
              <a:spcBef>
                <a:spcPts val="100"/>
              </a:spcBef>
              <a:buClr>
                <a:srgbClr val="1286C3"/>
              </a:buClr>
              <a:buSzPct val="144444"/>
              <a:buChar char="•"/>
              <a:tabLst>
                <a:tab pos="299085" algn="l"/>
                <a:tab pos="299720" algn="l"/>
              </a:tabLst>
            </a:pPr>
            <a:r>
              <a:rPr sz="1800" spc="-120" dirty="0">
                <a:latin typeface="Arial"/>
                <a:cs typeface="Arial"/>
              </a:rPr>
              <a:t>HDDs </a:t>
            </a:r>
            <a:r>
              <a:rPr sz="1800" spc="-60" dirty="0">
                <a:latin typeface="Arial"/>
                <a:cs typeface="Arial"/>
              </a:rPr>
              <a:t>were </a:t>
            </a:r>
            <a:r>
              <a:rPr sz="1800" spc="-35" dirty="0">
                <a:latin typeface="Arial"/>
                <a:cs typeface="Arial"/>
              </a:rPr>
              <a:t>introduced </a:t>
            </a:r>
            <a:r>
              <a:rPr sz="1800" spc="-20" dirty="0">
                <a:latin typeface="Arial"/>
                <a:cs typeface="Arial"/>
              </a:rPr>
              <a:t>in </a:t>
            </a:r>
            <a:r>
              <a:rPr sz="1800" spc="-114" dirty="0">
                <a:latin typeface="Arial"/>
                <a:cs typeface="Arial"/>
              </a:rPr>
              <a:t>1956 </a:t>
            </a:r>
            <a:r>
              <a:rPr sz="1800" spc="-150" dirty="0">
                <a:latin typeface="Arial"/>
                <a:cs typeface="Arial"/>
              </a:rPr>
              <a:t>as </a:t>
            </a:r>
            <a:r>
              <a:rPr sz="1800" spc="-45" dirty="0">
                <a:latin typeface="Arial"/>
                <a:cs typeface="Arial"/>
              </a:rPr>
              <a:t>data  </a:t>
            </a:r>
            <a:r>
              <a:rPr sz="1800" spc="-60" dirty="0">
                <a:latin typeface="Arial"/>
                <a:cs typeface="Arial"/>
              </a:rPr>
              <a:t>storage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for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an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IBM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real-time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transaction  </a:t>
            </a:r>
            <a:r>
              <a:rPr sz="1800" spc="-75" dirty="0">
                <a:latin typeface="Arial"/>
                <a:cs typeface="Arial"/>
              </a:rPr>
              <a:t>processing </a:t>
            </a:r>
            <a:r>
              <a:rPr sz="1800" spc="-40" dirty="0">
                <a:latin typeface="Arial"/>
                <a:cs typeface="Arial"/>
              </a:rPr>
              <a:t>computer </a:t>
            </a:r>
            <a:r>
              <a:rPr sz="1800" spc="-75" dirty="0">
                <a:latin typeface="Arial"/>
                <a:cs typeface="Arial"/>
              </a:rPr>
              <a:t>and </a:t>
            </a:r>
            <a:r>
              <a:rPr sz="1800" spc="-60" dirty="0">
                <a:latin typeface="Arial"/>
                <a:cs typeface="Arial"/>
              </a:rPr>
              <a:t>were  developed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for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use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20" dirty="0">
                <a:latin typeface="Arial"/>
                <a:cs typeface="Arial"/>
              </a:rPr>
              <a:t>with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general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70" dirty="0">
                <a:latin typeface="Arial"/>
                <a:cs typeface="Arial"/>
              </a:rPr>
              <a:t>purpose </a:t>
            </a:r>
            <a:r>
              <a:rPr sz="1800" spc="-40" dirty="0">
                <a:latin typeface="Arial"/>
                <a:cs typeface="Arial"/>
              </a:rPr>
              <a:t>mainframe </a:t>
            </a:r>
            <a:r>
              <a:rPr sz="1800" spc="-75" dirty="0">
                <a:latin typeface="Arial"/>
                <a:cs typeface="Arial"/>
              </a:rPr>
              <a:t>and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minicomputers.</a:t>
            </a:r>
            <a:endParaRPr sz="1800">
              <a:latin typeface="Arial"/>
              <a:cs typeface="Arial"/>
            </a:endParaRPr>
          </a:p>
          <a:p>
            <a:pPr marL="299085" marR="212090" indent="-286385">
              <a:lnSpc>
                <a:spcPct val="100000"/>
              </a:lnSpc>
              <a:spcBef>
                <a:spcPts val="1030"/>
              </a:spcBef>
              <a:buClr>
                <a:srgbClr val="1286C3"/>
              </a:buClr>
              <a:buSzPct val="144444"/>
              <a:buChar char="•"/>
              <a:tabLst>
                <a:tab pos="329565" algn="l"/>
                <a:tab pos="330200" algn="l"/>
              </a:tabLst>
            </a:pPr>
            <a:r>
              <a:rPr sz="1800" spc="-85" dirty="0">
                <a:latin typeface="Arial"/>
                <a:cs typeface="Arial"/>
              </a:rPr>
              <a:t>The </a:t>
            </a:r>
            <a:r>
              <a:rPr sz="1800" spc="5" dirty="0">
                <a:latin typeface="Arial"/>
                <a:cs typeface="Arial"/>
              </a:rPr>
              <a:t>first </a:t>
            </a:r>
            <a:r>
              <a:rPr sz="1800" spc="-70" dirty="0">
                <a:latin typeface="Arial"/>
                <a:cs typeface="Arial"/>
              </a:rPr>
              <a:t>IBM </a:t>
            </a:r>
            <a:r>
              <a:rPr sz="1800" spc="-40" dirty="0">
                <a:latin typeface="Arial"/>
                <a:cs typeface="Arial"/>
              </a:rPr>
              <a:t>drive,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b="1" spc="-175" dirty="0">
                <a:latin typeface="Trebuchet MS"/>
                <a:cs typeface="Trebuchet MS"/>
              </a:rPr>
              <a:t>350 </a:t>
            </a:r>
            <a:r>
              <a:rPr sz="1800" b="1" spc="25" dirty="0">
                <a:latin typeface="Trebuchet MS"/>
                <a:cs typeface="Trebuchet MS"/>
              </a:rPr>
              <a:t>RAMAC</a:t>
            </a:r>
            <a:r>
              <a:rPr sz="1800" spc="25" dirty="0">
                <a:latin typeface="Arial"/>
                <a:cs typeface="Arial"/>
              </a:rPr>
              <a:t>,  </a:t>
            </a:r>
            <a:r>
              <a:rPr sz="1800" spc="-105" dirty="0">
                <a:latin typeface="Arial"/>
                <a:cs typeface="Arial"/>
              </a:rPr>
              <a:t>was </a:t>
            </a:r>
            <a:r>
              <a:rPr sz="1800" spc="-40" dirty="0">
                <a:latin typeface="Arial"/>
                <a:cs typeface="Arial"/>
              </a:rPr>
              <a:t>approximately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95" dirty="0">
                <a:latin typeface="Arial"/>
                <a:cs typeface="Arial"/>
              </a:rPr>
              <a:t>size </a:t>
            </a:r>
            <a:r>
              <a:rPr sz="1800" spc="10" dirty="0">
                <a:latin typeface="Arial"/>
                <a:cs typeface="Arial"/>
              </a:rPr>
              <a:t>of </a:t>
            </a:r>
            <a:r>
              <a:rPr sz="1800" spc="20" dirty="0">
                <a:latin typeface="Arial"/>
                <a:cs typeface="Arial"/>
              </a:rPr>
              <a:t>two  </a:t>
            </a:r>
            <a:r>
              <a:rPr sz="1800" spc="-30" dirty="0">
                <a:latin typeface="Arial"/>
                <a:cs typeface="Arial"/>
              </a:rPr>
              <a:t>refrigerators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and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stored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5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million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6-bit  </a:t>
            </a:r>
            <a:r>
              <a:rPr sz="1800" spc="-70" dirty="0">
                <a:latin typeface="Arial"/>
                <a:cs typeface="Arial"/>
              </a:rPr>
              <a:t>characters </a:t>
            </a:r>
            <a:r>
              <a:rPr sz="1800" spc="-25" dirty="0">
                <a:latin typeface="Arial"/>
                <a:cs typeface="Arial"/>
              </a:rPr>
              <a:t>(the </a:t>
            </a:r>
            <a:r>
              <a:rPr sz="1800" spc="-45" dirty="0">
                <a:latin typeface="Arial"/>
                <a:cs typeface="Arial"/>
              </a:rPr>
              <a:t>equivalent </a:t>
            </a:r>
            <a:r>
              <a:rPr sz="1800" spc="10" dirty="0">
                <a:latin typeface="Arial"/>
                <a:cs typeface="Arial"/>
              </a:rPr>
              <a:t>of </a:t>
            </a:r>
            <a:r>
              <a:rPr sz="1800" spc="-160" dirty="0">
                <a:latin typeface="Arial"/>
                <a:cs typeface="Arial"/>
              </a:rPr>
              <a:t>3.75  </a:t>
            </a:r>
            <a:r>
              <a:rPr sz="1800" spc="-10" dirty="0">
                <a:latin typeface="Arial"/>
                <a:cs typeface="Arial"/>
              </a:rPr>
              <a:t>million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8-bit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bytes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or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160" dirty="0">
                <a:latin typeface="Arial"/>
                <a:cs typeface="Arial"/>
              </a:rPr>
              <a:t>3.75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MB</a:t>
            </a:r>
            <a:endParaRPr sz="1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-20" dirty="0">
                <a:latin typeface="Arial"/>
                <a:cs typeface="Arial"/>
              </a:rPr>
              <a:t>or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megabytes)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on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120" dirty="0">
                <a:latin typeface="Arial"/>
                <a:cs typeface="Arial"/>
              </a:rPr>
              <a:t>a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stack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of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130" dirty="0">
                <a:latin typeface="Arial"/>
                <a:cs typeface="Arial"/>
              </a:rPr>
              <a:t>50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disks.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72228" y="1368552"/>
            <a:ext cx="6576059" cy="390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3</a:t>
            </a:fld>
            <a:endParaRPr spc="-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83302" y="531113"/>
            <a:ext cx="28225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5" dirty="0"/>
              <a:t>Technology</a:t>
            </a:r>
            <a:endParaRPr sz="44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4</a:t>
            </a:fld>
            <a:endParaRPr spc="-35" dirty="0"/>
          </a:p>
        </p:txBody>
      </p:sp>
      <p:sp>
        <p:nvSpPr>
          <p:cNvPr id="9" name="object 9"/>
          <p:cNvSpPr txBox="1"/>
          <p:nvPr/>
        </p:nvSpPr>
        <p:spPr>
          <a:xfrm>
            <a:off x="1563116" y="1289430"/>
            <a:ext cx="8614410" cy="305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5" dirty="0">
                <a:latin typeface="Trebuchet MS"/>
                <a:cs typeface="Trebuchet MS"/>
              </a:rPr>
              <a:t>Magnetic</a:t>
            </a:r>
            <a:r>
              <a:rPr sz="2400" b="1" spc="-220" dirty="0">
                <a:latin typeface="Trebuchet MS"/>
                <a:cs typeface="Trebuchet MS"/>
              </a:rPr>
              <a:t> </a:t>
            </a:r>
            <a:r>
              <a:rPr sz="2400" b="1" spc="-100" dirty="0">
                <a:latin typeface="Trebuchet MS"/>
                <a:cs typeface="Trebuchet MS"/>
              </a:rPr>
              <a:t>recording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299085" marR="5080" indent="-286385">
              <a:lnSpc>
                <a:spcPct val="100000"/>
              </a:lnSpc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65" dirty="0">
                <a:latin typeface="Arial"/>
                <a:cs typeface="Arial"/>
              </a:rPr>
              <a:t>An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HDD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records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by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magnetizing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thin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film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b="1" spc="-80" dirty="0">
                <a:latin typeface="Trebuchet MS"/>
                <a:cs typeface="Trebuchet MS"/>
              </a:rPr>
              <a:t>ferromagnetic</a:t>
            </a:r>
            <a:r>
              <a:rPr sz="2000" b="1" spc="-190" dirty="0">
                <a:latin typeface="Trebuchet MS"/>
                <a:cs typeface="Trebuchet MS"/>
              </a:rPr>
              <a:t> </a:t>
            </a:r>
            <a:r>
              <a:rPr sz="2000" spc="-25" dirty="0">
                <a:latin typeface="Arial"/>
                <a:cs typeface="Arial"/>
              </a:rPr>
              <a:t>material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on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a  </a:t>
            </a:r>
            <a:r>
              <a:rPr sz="2000" spc="-55" dirty="0">
                <a:latin typeface="Arial"/>
                <a:cs typeface="Arial"/>
              </a:rPr>
              <a:t>disk. </a:t>
            </a:r>
            <a:r>
              <a:rPr sz="2000" spc="-65" dirty="0">
                <a:latin typeface="Arial"/>
                <a:cs typeface="Arial"/>
              </a:rPr>
              <a:t>Sequential </a:t>
            </a:r>
            <a:r>
              <a:rPr sz="2000" spc="-105" dirty="0">
                <a:latin typeface="Arial"/>
                <a:cs typeface="Arial"/>
              </a:rPr>
              <a:t>changes </a:t>
            </a:r>
            <a:r>
              <a:rPr sz="2000" spc="-20" dirty="0">
                <a:latin typeface="Arial"/>
                <a:cs typeface="Arial"/>
              </a:rPr>
              <a:t>in </a:t>
            </a:r>
            <a:r>
              <a:rPr sz="2000" spc="-10" dirty="0">
                <a:latin typeface="Arial"/>
                <a:cs typeface="Arial"/>
              </a:rPr>
              <a:t>the </a:t>
            </a:r>
            <a:r>
              <a:rPr sz="2000" spc="-25" dirty="0">
                <a:latin typeface="Arial"/>
                <a:cs typeface="Arial"/>
              </a:rPr>
              <a:t>direction </a:t>
            </a:r>
            <a:r>
              <a:rPr sz="2000" spc="10" dirty="0">
                <a:latin typeface="Arial"/>
                <a:cs typeface="Arial"/>
              </a:rPr>
              <a:t>of </a:t>
            </a:r>
            <a:r>
              <a:rPr sz="2000" spc="-30" dirty="0">
                <a:latin typeface="Arial"/>
                <a:cs typeface="Arial"/>
              </a:rPr>
              <a:t>magnetization </a:t>
            </a:r>
            <a:r>
              <a:rPr sz="2000" spc="-55" dirty="0">
                <a:latin typeface="Arial"/>
                <a:cs typeface="Arial"/>
              </a:rPr>
              <a:t>represent </a:t>
            </a:r>
            <a:r>
              <a:rPr sz="2000" spc="-40" dirty="0">
                <a:latin typeface="Arial"/>
                <a:cs typeface="Arial"/>
              </a:rPr>
              <a:t>binary 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bits.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085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95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read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from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disk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by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detecting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transitions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in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magnetization.</a:t>
            </a:r>
            <a:endParaRPr sz="2000">
              <a:latin typeface="Arial"/>
              <a:cs typeface="Arial"/>
            </a:endParaRPr>
          </a:p>
          <a:p>
            <a:pPr marL="299085" marR="880744">
              <a:lnSpc>
                <a:spcPct val="100000"/>
              </a:lnSpc>
            </a:pPr>
            <a:r>
              <a:rPr sz="2000" spc="-100" dirty="0">
                <a:latin typeface="Arial"/>
                <a:cs typeface="Arial"/>
              </a:rPr>
              <a:t>User </a:t>
            </a:r>
            <a:r>
              <a:rPr sz="2000" spc="-45" dirty="0">
                <a:latin typeface="Arial"/>
                <a:cs typeface="Arial"/>
              </a:rPr>
              <a:t>data </a:t>
            </a:r>
            <a:r>
              <a:rPr sz="2000" spc="-85" dirty="0">
                <a:latin typeface="Arial"/>
                <a:cs typeface="Arial"/>
              </a:rPr>
              <a:t>is </a:t>
            </a:r>
            <a:r>
              <a:rPr sz="2000" spc="-80" dirty="0">
                <a:latin typeface="Arial"/>
                <a:cs typeface="Arial"/>
              </a:rPr>
              <a:t>encoded </a:t>
            </a:r>
            <a:r>
              <a:rPr sz="2000" spc="-75" dirty="0">
                <a:latin typeface="Arial"/>
                <a:cs typeface="Arial"/>
              </a:rPr>
              <a:t>using </a:t>
            </a:r>
            <a:r>
              <a:rPr sz="2000" spc="-95" dirty="0">
                <a:latin typeface="Arial"/>
                <a:cs typeface="Arial"/>
              </a:rPr>
              <a:t>an </a:t>
            </a:r>
            <a:r>
              <a:rPr sz="2000" spc="-60" dirty="0">
                <a:latin typeface="Arial"/>
                <a:cs typeface="Arial"/>
              </a:rPr>
              <a:t>encoding </a:t>
            </a:r>
            <a:r>
              <a:rPr sz="2000" spc="-95" dirty="0">
                <a:latin typeface="Arial"/>
                <a:cs typeface="Arial"/>
              </a:rPr>
              <a:t>scheme, </a:t>
            </a:r>
            <a:r>
              <a:rPr sz="2000" spc="-114" dirty="0">
                <a:latin typeface="Arial"/>
                <a:cs typeface="Arial"/>
              </a:rPr>
              <a:t>such </a:t>
            </a:r>
            <a:r>
              <a:rPr sz="2000" spc="-165" dirty="0">
                <a:latin typeface="Arial"/>
                <a:cs typeface="Arial"/>
              </a:rPr>
              <a:t>as </a:t>
            </a:r>
            <a:r>
              <a:rPr sz="2000" spc="-25" dirty="0">
                <a:latin typeface="Arial"/>
                <a:cs typeface="Arial"/>
              </a:rPr>
              <a:t>run-length  </a:t>
            </a:r>
            <a:r>
              <a:rPr sz="2000" spc="5" dirty="0">
                <a:latin typeface="Arial"/>
                <a:cs typeface="Arial"/>
              </a:rPr>
              <a:t>limited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encoding,</a:t>
            </a:r>
            <a:r>
              <a:rPr sz="2000" spc="-19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which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determines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how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data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represented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by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  </a:t>
            </a:r>
            <a:r>
              <a:rPr sz="2000" spc="-40" dirty="0">
                <a:latin typeface="Arial"/>
                <a:cs typeface="Arial"/>
              </a:rPr>
              <a:t>magnetic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transitions.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80253" y="533146"/>
            <a:ext cx="2824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Components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63116" y="1402207"/>
            <a:ext cx="4911725" cy="3211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341630" indent="-286385">
              <a:lnSpc>
                <a:spcPct val="100000"/>
              </a:lnSpc>
              <a:spcBef>
                <a:spcPts val="105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65" dirty="0">
                <a:latin typeface="Arial"/>
                <a:cs typeface="Arial"/>
              </a:rPr>
              <a:t>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typical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HDD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has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two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electric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motors,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a  </a:t>
            </a:r>
            <a:r>
              <a:rPr sz="2000" spc="-65" dirty="0">
                <a:latin typeface="Arial"/>
                <a:cs typeface="Arial"/>
              </a:rPr>
              <a:t>spindle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motor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that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spins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disks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and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an  </a:t>
            </a:r>
            <a:r>
              <a:rPr sz="2000" spc="-30" dirty="0">
                <a:latin typeface="Arial"/>
                <a:cs typeface="Arial"/>
              </a:rPr>
              <a:t>actuator </a:t>
            </a:r>
            <a:r>
              <a:rPr sz="2000" spc="-20" dirty="0">
                <a:latin typeface="Arial"/>
                <a:cs typeface="Arial"/>
              </a:rPr>
              <a:t>(motor) </a:t>
            </a:r>
            <a:r>
              <a:rPr sz="2000" spc="20" dirty="0">
                <a:latin typeface="Arial"/>
                <a:cs typeface="Arial"/>
              </a:rPr>
              <a:t>that </a:t>
            </a:r>
            <a:r>
              <a:rPr sz="2000" spc="-45" dirty="0">
                <a:latin typeface="Arial"/>
                <a:cs typeface="Arial"/>
              </a:rPr>
              <a:t>positions </a:t>
            </a:r>
            <a:r>
              <a:rPr sz="2000" spc="-15" dirty="0">
                <a:latin typeface="Arial"/>
                <a:cs typeface="Arial"/>
              </a:rPr>
              <a:t>the  </a:t>
            </a:r>
            <a:r>
              <a:rPr sz="2000" spc="-30" dirty="0">
                <a:latin typeface="Arial"/>
                <a:cs typeface="Arial"/>
              </a:rPr>
              <a:t>read/write </a:t>
            </a:r>
            <a:r>
              <a:rPr sz="2000" spc="-90" dirty="0">
                <a:latin typeface="Arial"/>
                <a:cs typeface="Arial"/>
              </a:rPr>
              <a:t>head assembly </a:t>
            </a:r>
            <a:r>
              <a:rPr sz="2000" spc="-114" dirty="0">
                <a:latin typeface="Arial"/>
                <a:cs typeface="Arial"/>
              </a:rPr>
              <a:t>across </a:t>
            </a:r>
            <a:r>
              <a:rPr sz="2000" spc="-15" dirty="0">
                <a:latin typeface="Arial"/>
                <a:cs typeface="Arial"/>
              </a:rPr>
              <a:t>the  </a:t>
            </a:r>
            <a:r>
              <a:rPr sz="2000" spc="-55" dirty="0">
                <a:latin typeface="Arial"/>
                <a:cs typeface="Arial"/>
              </a:rPr>
              <a:t>spinning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disks.</a:t>
            </a:r>
            <a:endParaRPr sz="20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1080"/>
              </a:spcBef>
              <a:buClr>
                <a:srgbClr val="1286C3"/>
              </a:buClr>
              <a:buSzPct val="145000"/>
              <a:buChar char="•"/>
              <a:tabLst>
                <a:tab pos="299085" algn="l"/>
                <a:tab pos="299720" algn="l"/>
              </a:tabLst>
            </a:pPr>
            <a:r>
              <a:rPr sz="2000" spc="-95" dirty="0">
                <a:latin typeface="Arial"/>
                <a:cs typeface="Arial"/>
              </a:rPr>
              <a:t>The </a:t>
            </a:r>
            <a:r>
              <a:rPr sz="2000" spc="-60" dirty="0">
                <a:latin typeface="Arial"/>
                <a:cs typeface="Arial"/>
              </a:rPr>
              <a:t>disk </a:t>
            </a:r>
            <a:r>
              <a:rPr sz="2000" spc="10" dirty="0">
                <a:latin typeface="Arial"/>
                <a:cs typeface="Arial"/>
              </a:rPr>
              <a:t>motor </a:t>
            </a:r>
            <a:r>
              <a:rPr sz="2000" spc="-125" dirty="0">
                <a:latin typeface="Arial"/>
                <a:cs typeface="Arial"/>
              </a:rPr>
              <a:t>has </a:t>
            </a:r>
            <a:r>
              <a:rPr sz="2000" spc="-95" dirty="0">
                <a:latin typeface="Arial"/>
                <a:cs typeface="Arial"/>
              </a:rPr>
              <a:t>an </a:t>
            </a:r>
            <a:r>
              <a:rPr sz="2000" spc="-45" dirty="0">
                <a:latin typeface="Arial"/>
                <a:cs typeface="Arial"/>
              </a:rPr>
              <a:t>external </a:t>
            </a:r>
            <a:r>
              <a:rPr sz="2000" spc="10" dirty="0">
                <a:latin typeface="Arial"/>
                <a:cs typeface="Arial"/>
              </a:rPr>
              <a:t>rotor  </a:t>
            </a:r>
            <a:r>
              <a:rPr sz="2000" spc="-40" dirty="0">
                <a:latin typeface="Arial"/>
                <a:cs typeface="Arial"/>
              </a:rPr>
              <a:t>attached </a:t>
            </a:r>
            <a:r>
              <a:rPr sz="2000" spc="45" dirty="0">
                <a:latin typeface="Arial"/>
                <a:cs typeface="Arial"/>
              </a:rPr>
              <a:t>to </a:t>
            </a:r>
            <a:r>
              <a:rPr sz="2000" spc="-15" dirty="0">
                <a:latin typeface="Arial"/>
                <a:cs typeface="Arial"/>
              </a:rPr>
              <a:t>the </a:t>
            </a:r>
            <a:r>
              <a:rPr sz="2000" spc="-75" dirty="0">
                <a:latin typeface="Arial"/>
                <a:cs typeface="Arial"/>
              </a:rPr>
              <a:t>disks; </a:t>
            </a:r>
            <a:r>
              <a:rPr sz="2000" spc="-15" dirty="0">
                <a:latin typeface="Arial"/>
                <a:cs typeface="Arial"/>
              </a:rPr>
              <a:t>the </a:t>
            </a:r>
            <a:r>
              <a:rPr sz="2000" spc="-20" dirty="0">
                <a:latin typeface="Arial"/>
                <a:cs typeface="Arial"/>
              </a:rPr>
              <a:t>stator </a:t>
            </a:r>
            <a:r>
              <a:rPr sz="2000" spc="-50" dirty="0">
                <a:latin typeface="Arial"/>
                <a:cs typeface="Arial"/>
              </a:rPr>
              <a:t>windings  </a:t>
            </a:r>
            <a:r>
              <a:rPr sz="2000" spc="-85" dirty="0">
                <a:latin typeface="Arial"/>
                <a:cs typeface="Arial"/>
              </a:rPr>
              <a:t>are </a:t>
            </a:r>
            <a:r>
              <a:rPr sz="2000" spc="-30" dirty="0">
                <a:latin typeface="Arial"/>
                <a:cs typeface="Arial"/>
              </a:rPr>
              <a:t>fixed </a:t>
            </a:r>
            <a:r>
              <a:rPr sz="2000" spc="-20" dirty="0">
                <a:latin typeface="Arial"/>
                <a:cs typeface="Arial"/>
              </a:rPr>
              <a:t>in </a:t>
            </a:r>
            <a:r>
              <a:rPr sz="2000" spc="-75" dirty="0">
                <a:latin typeface="Arial"/>
                <a:cs typeface="Arial"/>
              </a:rPr>
              <a:t>place. </a:t>
            </a:r>
            <a:r>
              <a:rPr sz="2000" spc="-50" dirty="0">
                <a:latin typeface="Arial"/>
                <a:cs typeface="Arial"/>
              </a:rPr>
              <a:t>Opposite </a:t>
            </a:r>
            <a:r>
              <a:rPr sz="2000" spc="-15" dirty="0">
                <a:latin typeface="Arial"/>
                <a:cs typeface="Arial"/>
              </a:rPr>
              <a:t>the </a:t>
            </a:r>
            <a:r>
              <a:rPr sz="2000" spc="-30" dirty="0">
                <a:latin typeface="Arial"/>
                <a:cs typeface="Arial"/>
              </a:rPr>
              <a:t>actuator </a:t>
            </a:r>
            <a:r>
              <a:rPr sz="2000" dirty="0">
                <a:latin typeface="Arial"/>
                <a:cs typeface="Arial"/>
              </a:rPr>
              <a:t>at 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end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head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support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arm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read-  </a:t>
            </a:r>
            <a:r>
              <a:rPr sz="2000" spc="5" dirty="0">
                <a:latin typeface="Arial"/>
                <a:cs typeface="Arial"/>
              </a:rPr>
              <a:t>write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head.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2156" y="1632204"/>
            <a:ext cx="5602224" cy="400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5</a:t>
            </a:fld>
            <a:endParaRPr spc="-3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62421" y="780415"/>
            <a:ext cx="1661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90" dirty="0">
                <a:latin typeface="Arial"/>
                <a:cs typeface="Arial"/>
              </a:rPr>
              <a:t>Platters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63116" y="1843227"/>
            <a:ext cx="518541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sz="2400" spc="-75" dirty="0">
                <a:latin typeface="Arial"/>
                <a:cs typeface="Arial"/>
              </a:rPr>
              <a:t>A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typical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HDD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design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consists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299085" marR="5080">
              <a:lnSpc>
                <a:spcPct val="100000"/>
              </a:lnSpc>
              <a:spcBef>
                <a:spcPts val="5"/>
              </a:spcBef>
            </a:pPr>
            <a:r>
              <a:rPr sz="2400" spc="-160" dirty="0">
                <a:latin typeface="Arial"/>
                <a:cs typeface="Arial"/>
              </a:rPr>
              <a:t>a </a:t>
            </a:r>
            <a:r>
              <a:rPr sz="2400" i="1" spc="-135" dirty="0">
                <a:latin typeface="Trebuchet MS"/>
                <a:cs typeface="Trebuchet MS"/>
              </a:rPr>
              <a:t>spindle </a:t>
            </a:r>
            <a:r>
              <a:rPr sz="2400" spc="25" dirty="0">
                <a:latin typeface="Arial"/>
                <a:cs typeface="Arial"/>
              </a:rPr>
              <a:t>that </a:t>
            </a:r>
            <a:r>
              <a:rPr sz="2400" spc="-80" dirty="0">
                <a:latin typeface="Arial"/>
                <a:cs typeface="Arial"/>
              </a:rPr>
              <a:t>holds </a:t>
            </a:r>
            <a:r>
              <a:rPr sz="2400" spc="30" dirty="0">
                <a:latin typeface="Arial"/>
                <a:cs typeface="Arial"/>
              </a:rPr>
              <a:t>flat </a:t>
            </a:r>
            <a:r>
              <a:rPr sz="2400" spc="-70" dirty="0">
                <a:latin typeface="Arial"/>
                <a:cs typeface="Arial"/>
              </a:rPr>
              <a:t>circular </a:t>
            </a:r>
            <a:r>
              <a:rPr sz="2400" spc="-100" dirty="0">
                <a:latin typeface="Arial"/>
                <a:cs typeface="Arial"/>
              </a:rPr>
              <a:t>disks,  </a:t>
            </a:r>
            <a:r>
              <a:rPr sz="2400" spc="-110" dirty="0">
                <a:latin typeface="Arial"/>
                <a:cs typeface="Arial"/>
              </a:rPr>
              <a:t>also </a:t>
            </a:r>
            <a:r>
              <a:rPr sz="2400" spc="-80" dirty="0">
                <a:latin typeface="Arial"/>
                <a:cs typeface="Arial"/>
              </a:rPr>
              <a:t>called </a:t>
            </a:r>
            <a:r>
              <a:rPr sz="2400" spc="-35" dirty="0">
                <a:latin typeface="Arial"/>
                <a:cs typeface="Arial"/>
              </a:rPr>
              <a:t>platters, </a:t>
            </a:r>
            <a:r>
              <a:rPr sz="2400" spc="-55" dirty="0">
                <a:latin typeface="Arial"/>
                <a:cs typeface="Arial"/>
              </a:rPr>
              <a:t>which </a:t>
            </a:r>
            <a:r>
              <a:rPr sz="2400" spc="-40" dirty="0">
                <a:latin typeface="Arial"/>
                <a:cs typeface="Arial"/>
              </a:rPr>
              <a:t>hold </a:t>
            </a:r>
            <a:r>
              <a:rPr sz="2400" spc="-20" dirty="0">
                <a:latin typeface="Arial"/>
                <a:cs typeface="Arial"/>
              </a:rPr>
              <a:t>the  </a:t>
            </a:r>
            <a:r>
              <a:rPr sz="2400" spc="-75" dirty="0">
                <a:latin typeface="Arial"/>
                <a:cs typeface="Arial"/>
              </a:rPr>
              <a:t>recorded </a:t>
            </a:r>
            <a:r>
              <a:rPr sz="2400" spc="-50" dirty="0">
                <a:latin typeface="Arial"/>
                <a:cs typeface="Arial"/>
              </a:rPr>
              <a:t>data. </a:t>
            </a:r>
            <a:r>
              <a:rPr sz="2400" spc="-114" dirty="0">
                <a:latin typeface="Arial"/>
                <a:cs typeface="Arial"/>
              </a:rPr>
              <a:t>The </a:t>
            </a:r>
            <a:r>
              <a:rPr sz="2400" spc="-35" dirty="0">
                <a:latin typeface="Arial"/>
                <a:cs typeface="Arial"/>
              </a:rPr>
              <a:t>platters </a:t>
            </a:r>
            <a:r>
              <a:rPr sz="2400" spc="-100" dirty="0">
                <a:latin typeface="Arial"/>
                <a:cs typeface="Arial"/>
              </a:rPr>
              <a:t>are </a:t>
            </a:r>
            <a:r>
              <a:rPr sz="2400" spc="-90" dirty="0">
                <a:latin typeface="Arial"/>
                <a:cs typeface="Arial"/>
              </a:rPr>
              <a:t>made  </a:t>
            </a:r>
            <a:r>
              <a:rPr sz="2400" spc="10" dirty="0">
                <a:latin typeface="Arial"/>
                <a:cs typeface="Arial"/>
              </a:rPr>
              <a:t>from </a:t>
            </a:r>
            <a:r>
              <a:rPr sz="2400" b="1" spc="-85" dirty="0">
                <a:latin typeface="Trebuchet MS"/>
                <a:cs typeface="Trebuchet MS"/>
              </a:rPr>
              <a:t>aluminium </a:t>
            </a:r>
            <a:r>
              <a:rPr sz="2400" b="1" spc="-90" dirty="0">
                <a:latin typeface="Trebuchet MS"/>
                <a:cs typeface="Trebuchet MS"/>
              </a:rPr>
              <a:t>alloy, </a:t>
            </a:r>
            <a:r>
              <a:rPr sz="2400" b="1" spc="-30" dirty="0">
                <a:latin typeface="Trebuchet MS"/>
                <a:cs typeface="Trebuchet MS"/>
              </a:rPr>
              <a:t>glass, </a:t>
            </a:r>
            <a:r>
              <a:rPr sz="2400" b="1" spc="-110" dirty="0">
                <a:latin typeface="Trebuchet MS"/>
                <a:cs typeface="Trebuchet MS"/>
              </a:rPr>
              <a:t>or  </a:t>
            </a:r>
            <a:r>
              <a:rPr sz="2400" b="1" spc="-114" dirty="0">
                <a:latin typeface="Trebuchet MS"/>
                <a:cs typeface="Trebuchet MS"/>
              </a:rPr>
              <a:t>ceramic</a:t>
            </a:r>
            <a:r>
              <a:rPr sz="2400" spc="-114" dirty="0">
                <a:latin typeface="Arial"/>
                <a:cs typeface="Arial"/>
              </a:rPr>
              <a:t>,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and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are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coated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with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a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shallow  </a:t>
            </a:r>
            <a:r>
              <a:rPr sz="2400" spc="-65" dirty="0">
                <a:latin typeface="Arial"/>
                <a:cs typeface="Arial"/>
              </a:rPr>
              <a:t>layer </a:t>
            </a:r>
            <a:r>
              <a:rPr sz="2400" spc="15" dirty="0">
                <a:latin typeface="Arial"/>
                <a:cs typeface="Arial"/>
              </a:rPr>
              <a:t>of </a:t>
            </a:r>
            <a:r>
              <a:rPr sz="2400" spc="-55" dirty="0">
                <a:latin typeface="Arial"/>
                <a:cs typeface="Arial"/>
              </a:rPr>
              <a:t>magnetic </a:t>
            </a:r>
            <a:r>
              <a:rPr sz="2400" spc="-35" dirty="0">
                <a:latin typeface="Arial"/>
                <a:cs typeface="Arial"/>
              </a:rPr>
              <a:t>material </a:t>
            </a:r>
            <a:r>
              <a:rPr sz="2400" spc="-30" dirty="0">
                <a:latin typeface="Arial"/>
                <a:cs typeface="Arial"/>
              </a:rPr>
              <a:t>typically  </a:t>
            </a:r>
            <a:r>
              <a:rPr sz="2400" b="1" spc="-110" dirty="0">
                <a:latin typeface="Trebuchet MS"/>
                <a:cs typeface="Trebuchet MS"/>
              </a:rPr>
              <a:t>10–20</a:t>
            </a:r>
            <a:r>
              <a:rPr sz="2400" b="1" spc="-225" dirty="0">
                <a:latin typeface="Trebuchet MS"/>
                <a:cs typeface="Trebuchet MS"/>
              </a:rPr>
              <a:t> </a:t>
            </a:r>
            <a:r>
              <a:rPr sz="2400" b="1" spc="-55" dirty="0">
                <a:latin typeface="Trebuchet MS"/>
                <a:cs typeface="Trebuchet MS"/>
              </a:rPr>
              <a:t>nm</a:t>
            </a:r>
            <a:r>
              <a:rPr sz="2400" b="1" spc="-24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Arial"/>
                <a:cs typeface="Arial"/>
              </a:rPr>
              <a:t>in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depth,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with</a:t>
            </a:r>
            <a:r>
              <a:rPr sz="2400" spc="-18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an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outer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layer  </a:t>
            </a:r>
            <a:r>
              <a:rPr sz="2400" spc="20" dirty="0">
                <a:latin typeface="Arial"/>
                <a:cs typeface="Arial"/>
              </a:rPr>
              <a:t>of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Trebuchet MS"/>
                <a:cs typeface="Trebuchet MS"/>
              </a:rPr>
              <a:t>carbon</a:t>
            </a:r>
            <a:r>
              <a:rPr sz="2400" b="1" spc="-229" dirty="0">
                <a:latin typeface="Trebuchet MS"/>
                <a:cs typeface="Trebuchet MS"/>
              </a:rPr>
              <a:t> </a:t>
            </a:r>
            <a:r>
              <a:rPr sz="2400" spc="15" dirty="0">
                <a:latin typeface="Arial"/>
                <a:cs typeface="Arial"/>
              </a:rPr>
              <a:t>for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protection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75804" y="5102352"/>
            <a:ext cx="3666744" cy="1755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1043" y="2328672"/>
            <a:ext cx="3636645" cy="2784475"/>
          </a:xfrm>
          <a:custGeom>
            <a:avLst/>
            <a:gdLst/>
            <a:ahLst/>
            <a:cxnLst/>
            <a:rect l="l" t="t" r="r" b="b"/>
            <a:pathLst>
              <a:path w="3636645" h="2784475">
                <a:moveTo>
                  <a:pt x="3396996" y="0"/>
                </a:moveTo>
                <a:lnTo>
                  <a:pt x="239267" y="0"/>
                </a:lnTo>
                <a:lnTo>
                  <a:pt x="191065" y="4863"/>
                </a:lnTo>
                <a:lnTo>
                  <a:pt x="146161" y="18811"/>
                </a:lnTo>
                <a:lnTo>
                  <a:pt x="105519" y="40880"/>
                </a:lnTo>
                <a:lnTo>
                  <a:pt x="70103" y="70103"/>
                </a:lnTo>
                <a:lnTo>
                  <a:pt x="40880" y="105519"/>
                </a:lnTo>
                <a:lnTo>
                  <a:pt x="18811" y="146161"/>
                </a:lnTo>
                <a:lnTo>
                  <a:pt x="4863" y="191065"/>
                </a:lnTo>
                <a:lnTo>
                  <a:pt x="0" y="239267"/>
                </a:lnTo>
                <a:lnTo>
                  <a:pt x="0" y="2545079"/>
                </a:lnTo>
                <a:lnTo>
                  <a:pt x="4863" y="2593282"/>
                </a:lnTo>
                <a:lnTo>
                  <a:pt x="18811" y="2638186"/>
                </a:lnTo>
                <a:lnTo>
                  <a:pt x="40880" y="2678828"/>
                </a:lnTo>
                <a:lnTo>
                  <a:pt x="70103" y="2714243"/>
                </a:lnTo>
                <a:lnTo>
                  <a:pt x="105519" y="2743467"/>
                </a:lnTo>
                <a:lnTo>
                  <a:pt x="146161" y="2765536"/>
                </a:lnTo>
                <a:lnTo>
                  <a:pt x="191065" y="2779484"/>
                </a:lnTo>
                <a:lnTo>
                  <a:pt x="239267" y="2784347"/>
                </a:lnTo>
                <a:lnTo>
                  <a:pt x="3396996" y="2784347"/>
                </a:lnTo>
                <a:lnTo>
                  <a:pt x="3445198" y="2779484"/>
                </a:lnTo>
                <a:lnTo>
                  <a:pt x="3490102" y="2765536"/>
                </a:lnTo>
                <a:lnTo>
                  <a:pt x="3530744" y="2743467"/>
                </a:lnTo>
                <a:lnTo>
                  <a:pt x="3566159" y="2714243"/>
                </a:lnTo>
                <a:lnTo>
                  <a:pt x="3595383" y="2678828"/>
                </a:lnTo>
                <a:lnTo>
                  <a:pt x="3617452" y="2638186"/>
                </a:lnTo>
                <a:lnTo>
                  <a:pt x="3631400" y="2593282"/>
                </a:lnTo>
                <a:lnTo>
                  <a:pt x="3636263" y="2545079"/>
                </a:lnTo>
                <a:lnTo>
                  <a:pt x="3636263" y="239267"/>
                </a:lnTo>
                <a:lnTo>
                  <a:pt x="3631400" y="191065"/>
                </a:lnTo>
                <a:lnTo>
                  <a:pt x="3617452" y="146161"/>
                </a:lnTo>
                <a:lnTo>
                  <a:pt x="3595383" y="105519"/>
                </a:lnTo>
                <a:lnTo>
                  <a:pt x="3566159" y="70103"/>
                </a:lnTo>
                <a:lnTo>
                  <a:pt x="3530744" y="40880"/>
                </a:lnTo>
                <a:lnTo>
                  <a:pt x="3490102" y="18811"/>
                </a:lnTo>
                <a:lnTo>
                  <a:pt x="3445198" y="4863"/>
                </a:lnTo>
                <a:lnTo>
                  <a:pt x="339699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1043" y="2328672"/>
            <a:ext cx="3636263" cy="2784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6</a:t>
            </a:fld>
            <a:endParaRPr spc="-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9625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Read/Write</a:t>
            </a:r>
            <a:r>
              <a:rPr spc="-375" dirty="0"/>
              <a:t> </a:t>
            </a:r>
            <a:r>
              <a:rPr spc="-210" dirty="0"/>
              <a:t>Head</a:t>
            </a:r>
          </a:p>
        </p:txBody>
      </p:sp>
      <p:sp>
        <p:nvSpPr>
          <p:cNvPr id="3" name="object 3"/>
          <p:cNvSpPr/>
          <p:nvPr/>
        </p:nvSpPr>
        <p:spPr>
          <a:xfrm>
            <a:off x="7046976" y="5263894"/>
            <a:ext cx="4195572" cy="1594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2150364"/>
            <a:ext cx="4165600" cy="3124200"/>
          </a:xfrm>
          <a:custGeom>
            <a:avLst/>
            <a:gdLst/>
            <a:ahLst/>
            <a:cxnLst/>
            <a:rect l="l" t="t" r="r" b="b"/>
            <a:pathLst>
              <a:path w="4165600" h="3124200">
                <a:moveTo>
                  <a:pt x="3896613" y="0"/>
                </a:moveTo>
                <a:lnTo>
                  <a:pt x="268477" y="0"/>
                </a:lnTo>
                <a:lnTo>
                  <a:pt x="220236" y="4327"/>
                </a:lnTo>
                <a:lnTo>
                  <a:pt x="174824" y="16804"/>
                </a:lnTo>
                <a:lnTo>
                  <a:pt x="133001" y="36670"/>
                </a:lnTo>
                <a:lnTo>
                  <a:pt x="95528" y="63164"/>
                </a:lnTo>
                <a:lnTo>
                  <a:pt x="63164" y="95528"/>
                </a:lnTo>
                <a:lnTo>
                  <a:pt x="36670" y="133001"/>
                </a:lnTo>
                <a:lnTo>
                  <a:pt x="16804" y="174824"/>
                </a:lnTo>
                <a:lnTo>
                  <a:pt x="4327" y="220236"/>
                </a:lnTo>
                <a:lnTo>
                  <a:pt x="0" y="268477"/>
                </a:lnTo>
                <a:lnTo>
                  <a:pt x="0" y="2855722"/>
                </a:lnTo>
                <a:lnTo>
                  <a:pt x="4327" y="2903963"/>
                </a:lnTo>
                <a:lnTo>
                  <a:pt x="16804" y="2949375"/>
                </a:lnTo>
                <a:lnTo>
                  <a:pt x="36670" y="2991198"/>
                </a:lnTo>
                <a:lnTo>
                  <a:pt x="63164" y="3028671"/>
                </a:lnTo>
                <a:lnTo>
                  <a:pt x="95528" y="3061035"/>
                </a:lnTo>
                <a:lnTo>
                  <a:pt x="133001" y="3087529"/>
                </a:lnTo>
                <a:lnTo>
                  <a:pt x="174824" y="3107395"/>
                </a:lnTo>
                <a:lnTo>
                  <a:pt x="220236" y="3119872"/>
                </a:lnTo>
                <a:lnTo>
                  <a:pt x="268477" y="3124200"/>
                </a:lnTo>
                <a:lnTo>
                  <a:pt x="3896613" y="3124200"/>
                </a:lnTo>
                <a:lnTo>
                  <a:pt x="3944855" y="3119872"/>
                </a:lnTo>
                <a:lnTo>
                  <a:pt x="3990267" y="3107395"/>
                </a:lnTo>
                <a:lnTo>
                  <a:pt x="4032090" y="3087529"/>
                </a:lnTo>
                <a:lnTo>
                  <a:pt x="4069563" y="3061035"/>
                </a:lnTo>
                <a:lnTo>
                  <a:pt x="4101927" y="3028671"/>
                </a:lnTo>
                <a:lnTo>
                  <a:pt x="4128421" y="2991198"/>
                </a:lnTo>
                <a:lnTo>
                  <a:pt x="4148287" y="2949375"/>
                </a:lnTo>
                <a:lnTo>
                  <a:pt x="4160764" y="2903963"/>
                </a:lnTo>
                <a:lnTo>
                  <a:pt x="4165091" y="2855722"/>
                </a:lnTo>
                <a:lnTo>
                  <a:pt x="4165091" y="268477"/>
                </a:lnTo>
                <a:lnTo>
                  <a:pt x="4160764" y="220236"/>
                </a:lnTo>
                <a:lnTo>
                  <a:pt x="4148287" y="174824"/>
                </a:lnTo>
                <a:lnTo>
                  <a:pt x="4128421" y="133001"/>
                </a:lnTo>
                <a:lnTo>
                  <a:pt x="4101927" y="95528"/>
                </a:lnTo>
                <a:lnTo>
                  <a:pt x="4069563" y="63164"/>
                </a:lnTo>
                <a:lnTo>
                  <a:pt x="4032090" y="36670"/>
                </a:lnTo>
                <a:lnTo>
                  <a:pt x="3990267" y="16804"/>
                </a:lnTo>
                <a:lnTo>
                  <a:pt x="3944855" y="4327"/>
                </a:lnTo>
                <a:lnTo>
                  <a:pt x="389661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62216" y="2150364"/>
            <a:ext cx="4165091" cy="312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45614" y="3030473"/>
            <a:ext cx="40703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spc="-100" dirty="0">
                <a:latin typeface="Arial"/>
                <a:cs typeface="Arial"/>
              </a:rPr>
              <a:t>Read/Write </a:t>
            </a:r>
            <a:r>
              <a:rPr sz="2800" spc="-125" dirty="0">
                <a:latin typeface="Arial"/>
                <a:cs typeface="Arial"/>
              </a:rPr>
              <a:t>head </a:t>
            </a:r>
            <a:r>
              <a:rPr sz="2800" spc="-185" dirty="0">
                <a:latin typeface="Arial"/>
                <a:cs typeface="Arial"/>
              </a:rPr>
              <a:t>Is </a:t>
            </a:r>
            <a:r>
              <a:rPr sz="2800" spc="-155" dirty="0">
                <a:latin typeface="Arial"/>
                <a:cs typeface="Arial"/>
              </a:rPr>
              <a:t>used</a:t>
            </a:r>
            <a:r>
              <a:rPr sz="2800" spc="-465" dirty="0">
                <a:latin typeface="Arial"/>
                <a:cs typeface="Arial"/>
              </a:rPr>
              <a:t> </a:t>
            </a:r>
            <a:r>
              <a:rPr sz="2800" spc="15" dirty="0">
                <a:latin typeface="Arial"/>
                <a:cs typeface="Arial"/>
              </a:rPr>
              <a:t>for  </a:t>
            </a:r>
            <a:r>
              <a:rPr sz="2800" spc="-40" dirty="0">
                <a:latin typeface="Arial"/>
                <a:cs typeface="Arial"/>
              </a:rPr>
              <a:t>read/write </a:t>
            </a:r>
            <a:r>
              <a:rPr sz="2800" spc="-65" dirty="0">
                <a:latin typeface="Arial"/>
                <a:cs typeface="Arial"/>
              </a:rPr>
              <a:t>data </a:t>
            </a:r>
            <a:r>
              <a:rPr sz="2800" spc="-30" dirty="0">
                <a:latin typeface="Arial"/>
                <a:cs typeface="Arial"/>
              </a:rPr>
              <a:t>in</a:t>
            </a:r>
            <a:r>
              <a:rPr sz="2800" spc="-59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magnetic  </a:t>
            </a:r>
            <a:r>
              <a:rPr sz="2800" spc="-100" dirty="0">
                <a:latin typeface="Arial"/>
                <a:cs typeface="Arial"/>
              </a:rPr>
              <a:t>Form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pc="-35" dirty="0"/>
              <a:t>7</a:t>
            </a:fld>
            <a:endParaRPr spc="-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5809" y="726389"/>
            <a:ext cx="3833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85" dirty="0">
                <a:latin typeface="Arial"/>
                <a:cs typeface="Arial"/>
              </a:rPr>
              <a:t>Platter’s</a:t>
            </a:r>
            <a:r>
              <a:rPr b="0" spc="-455" dirty="0">
                <a:latin typeface="Arial"/>
                <a:cs typeface="Arial"/>
              </a:rPr>
              <a:t> </a:t>
            </a:r>
            <a:r>
              <a:rPr b="0" spc="-80" dirty="0">
                <a:latin typeface="Arial"/>
                <a:cs typeface="Arial"/>
              </a:rPr>
              <a:t>Structure</a:t>
            </a:r>
          </a:p>
        </p:txBody>
      </p:sp>
      <p:sp>
        <p:nvSpPr>
          <p:cNvPr id="9" name="object 9"/>
          <p:cNvSpPr/>
          <p:nvPr/>
        </p:nvSpPr>
        <p:spPr>
          <a:xfrm>
            <a:off x="8202168" y="1755648"/>
            <a:ext cx="3989831" cy="4111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94192" y="1947672"/>
            <a:ext cx="3727704" cy="3727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77092" y="5954369"/>
            <a:ext cx="1466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85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8744" y="1479930"/>
            <a:ext cx="7153275" cy="472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lphaUcPeriod"/>
              <a:tabLst>
                <a:tab pos="355600" algn="l"/>
              </a:tabLst>
            </a:pPr>
            <a:r>
              <a:rPr sz="2400" b="1" spc="-150" dirty="0">
                <a:latin typeface="Trebuchet MS"/>
                <a:cs typeface="Trebuchet MS"/>
              </a:rPr>
              <a:t>Track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25"/>
              </a:spcBef>
            </a:pPr>
            <a:r>
              <a:rPr sz="2000" spc="-95" dirty="0">
                <a:latin typeface="Arial"/>
                <a:cs typeface="Arial"/>
              </a:rPr>
              <a:t>The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HDD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divided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into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number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concentric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circlues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called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sz="2000" spc="-55" dirty="0">
                <a:latin typeface="Arial"/>
                <a:cs typeface="Arial"/>
              </a:rPr>
              <a:t>tracks.</a:t>
            </a:r>
            <a:endParaRPr sz="2000">
              <a:latin typeface="Arial"/>
              <a:cs typeface="Arial"/>
            </a:endParaRPr>
          </a:p>
          <a:p>
            <a:pPr marL="1221105">
              <a:lnSpc>
                <a:spcPts val="2385"/>
              </a:lnSpc>
              <a:spcBef>
                <a:spcPts val="5"/>
              </a:spcBef>
            </a:pPr>
            <a:r>
              <a:rPr sz="2000" spc="-75" dirty="0">
                <a:latin typeface="Arial"/>
                <a:cs typeface="Arial"/>
              </a:rPr>
              <a:t>Circular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path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in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sector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called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track.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865"/>
              </a:lnSpc>
              <a:buAutoNum type="alphaUcPeriod" startAt="2"/>
              <a:tabLst>
                <a:tab pos="355600" algn="l"/>
              </a:tabLst>
            </a:pPr>
            <a:r>
              <a:rPr sz="2400" b="1" spc="-75" dirty="0">
                <a:latin typeface="Trebuchet MS"/>
                <a:cs typeface="Trebuchet MS"/>
              </a:rPr>
              <a:t>Sector</a:t>
            </a:r>
            <a:endParaRPr sz="2400">
              <a:latin typeface="Trebuchet MS"/>
              <a:cs typeface="Trebuchet MS"/>
            </a:endParaRPr>
          </a:p>
          <a:p>
            <a:pPr marL="469900" marR="5080">
              <a:lnSpc>
                <a:spcPct val="100000"/>
              </a:lnSpc>
              <a:spcBef>
                <a:spcPts val="25"/>
              </a:spcBef>
            </a:pPr>
            <a:r>
              <a:rPr sz="2000" spc="-60" dirty="0">
                <a:latin typeface="Arial"/>
                <a:cs typeface="Arial"/>
              </a:rPr>
              <a:t>Data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storage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area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in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one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track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multiple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divided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into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multiple  </a:t>
            </a:r>
            <a:r>
              <a:rPr sz="2000" spc="-45" dirty="0">
                <a:latin typeface="Arial"/>
                <a:cs typeface="Arial"/>
              </a:rPr>
              <a:t>block </a:t>
            </a:r>
            <a:r>
              <a:rPr sz="2000" spc="-85" dirty="0">
                <a:latin typeface="Arial"/>
                <a:cs typeface="Arial"/>
              </a:rPr>
              <a:t>is </a:t>
            </a:r>
            <a:r>
              <a:rPr sz="2000" spc="-65" dirty="0">
                <a:latin typeface="Arial"/>
                <a:cs typeface="Arial"/>
              </a:rPr>
              <a:t>called</a:t>
            </a:r>
            <a:r>
              <a:rPr sz="2000" spc="-37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sector.</a:t>
            </a:r>
            <a:endParaRPr sz="2000">
              <a:latin typeface="Arial"/>
              <a:cs typeface="Arial"/>
            </a:endParaRPr>
          </a:p>
          <a:p>
            <a:pPr marL="723900">
              <a:lnSpc>
                <a:spcPts val="2390"/>
              </a:lnSpc>
            </a:pPr>
            <a:r>
              <a:rPr sz="2000" spc="-135" dirty="0">
                <a:latin typeface="Arial"/>
                <a:cs typeface="Arial"/>
              </a:rPr>
              <a:t>Each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sector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can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have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512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bytes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the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data.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870"/>
              </a:lnSpc>
              <a:buAutoNum type="alphaUcPeriod" startAt="3"/>
              <a:tabLst>
                <a:tab pos="355600" algn="l"/>
              </a:tabLst>
            </a:pPr>
            <a:r>
              <a:rPr sz="2400" b="1" spc="-114" dirty="0">
                <a:latin typeface="Trebuchet MS"/>
                <a:cs typeface="Trebuchet MS"/>
              </a:rPr>
              <a:t>Cylinder</a:t>
            </a:r>
            <a:endParaRPr sz="2400">
              <a:latin typeface="Trebuchet MS"/>
              <a:cs typeface="Trebuchet MS"/>
            </a:endParaRPr>
          </a:p>
          <a:p>
            <a:pPr marL="12700" marR="114300" indent="457200">
              <a:lnSpc>
                <a:spcPct val="109000"/>
              </a:lnSpc>
              <a:spcBef>
                <a:spcPts val="555"/>
              </a:spcBef>
            </a:pPr>
            <a:r>
              <a:rPr sz="2000" spc="-65" dirty="0">
                <a:latin typeface="Arial"/>
                <a:cs typeface="Arial"/>
              </a:rPr>
              <a:t>A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set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corresponding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tracks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all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sides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of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a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hard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disk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is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called  </a:t>
            </a:r>
            <a:r>
              <a:rPr sz="2000" spc="-60" dirty="0">
                <a:latin typeface="Arial"/>
                <a:cs typeface="Arial"/>
              </a:rPr>
              <a:t>cylinder.</a:t>
            </a:r>
            <a:endParaRPr sz="2000">
              <a:latin typeface="Arial"/>
              <a:cs typeface="Arial"/>
            </a:endParaRPr>
          </a:p>
          <a:p>
            <a:pPr marL="360045" indent="-347345">
              <a:lnSpc>
                <a:spcPts val="2850"/>
              </a:lnSpc>
              <a:buAutoNum type="alphaUcPeriod" startAt="4"/>
              <a:tabLst>
                <a:tab pos="360680" algn="l"/>
              </a:tabLst>
            </a:pPr>
            <a:r>
              <a:rPr sz="2400" b="1" spc="-30" dirty="0">
                <a:latin typeface="Trebuchet MS"/>
                <a:cs typeface="Trebuchet MS"/>
              </a:rPr>
              <a:t>Storage</a:t>
            </a:r>
            <a:r>
              <a:rPr sz="2400" b="1" spc="-340" dirty="0">
                <a:latin typeface="Trebuchet MS"/>
                <a:cs typeface="Trebuchet MS"/>
              </a:rPr>
              <a:t> </a:t>
            </a:r>
            <a:r>
              <a:rPr sz="2400" b="1" spc="-80" dirty="0">
                <a:latin typeface="Trebuchet MS"/>
                <a:cs typeface="Trebuchet MS"/>
              </a:rPr>
              <a:t>Capacity</a:t>
            </a:r>
            <a:endParaRPr sz="2400">
              <a:latin typeface="Trebuchet MS"/>
              <a:cs typeface="Trebuchet MS"/>
            </a:endParaRPr>
          </a:p>
          <a:p>
            <a:pPr marL="469900" marR="114935">
              <a:lnSpc>
                <a:spcPct val="104500"/>
              </a:lnSpc>
              <a:spcBef>
                <a:spcPts val="295"/>
              </a:spcBef>
              <a:tabLst>
                <a:tab pos="5956300" algn="l"/>
              </a:tabLst>
            </a:pPr>
            <a:r>
              <a:rPr sz="2000" spc="-65" dirty="0">
                <a:latin typeface="Arial"/>
                <a:cs typeface="Arial"/>
              </a:rPr>
              <a:t>cylinders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x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heads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x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sectors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x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60" dirty="0">
                <a:latin typeface="Arial"/>
                <a:cs typeface="Arial"/>
              </a:rPr>
              <a:t>512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bytes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-145" dirty="0">
                <a:latin typeface="Arial"/>
                <a:cs typeface="Arial"/>
              </a:rPr>
              <a:t>=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()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/1024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to	</a:t>
            </a:r>
            <a:r>
              <a:rPr sz="2000" spc="-45" dirty="0">
                <a:latin typeface="Arial"/>
                <a:cs typeface="Arial"/>
              </a:rPr>
              <a:t>convert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40" dirty="0">
                <a:latin typeface="Arial"/>
                <a:cs typeface="Arial"/>
              </a:rPr>
              <a:t>to  </a:t>
            </a:r>
            <a:r>
              <a:rPr sz="2000" spc="-35" dirty="0">
                <a:latin typeface="Arial"/>
                <a:cs typeface="Arial"/>
              </a:rPr>
              <a:t>kilobytes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=()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/1024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to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convert</a:t>
            </a:r>
            <a:r>
              <a:rPr sz="2000" spc="-170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to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megabytes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0"/>
            <a:ext cx="1122045" cy="5329555"/>
          </a:xfrm>
          <a:custGeom>
            <a:avLst/>
            <a:gdLst/>
            <a:ahLst/>
            <a:cxnLst/>
            <a:rect l="l" t="t" r="r" b="b"/>
            <a:pathLst>
              <a:path w="1122045" h="5329555">
                <a:moveTo>
                  <a:pt x="1121664" y="0"/>
                </a:moveTo>
                <a:lnTo>
                  <a:pt x="867791" y="0"/>
                </a:lnTo>
                <a:lnTo>
                  <a:pt x="0" y="5286502"/>
                </a:lnTo>
                <a:lnTo>
                  <a:pt x="247497" y="5329428"/>
                </a:lnTo>
                <a:lnTo>
                  <a:pt x="1121664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" y="0"/>
            <a:ext cx="1117600" cy="5278120"/>
          </a:xfrm>
          <a:custGeom>
            <a:avLst/>
            <a:gdLst/>
            <a:ahLst/>
            <a:cxnLst/>
            <a:rect l="l" t="t" r="r" b="b"/>
            <a:pathLst>
              <a:path w="1117600" h="5278120">
                <a:moveTo>
                  <a:pt x="1117092" y="0"/>
                </a:moveTo>
                <a:lnTo>
                  <a:pt x="864793" y="0"/>
                </a:lnTo>
                <a:lnTo>
                  <a:pt x="0" y="5239512"/>
                </a:lnTo>
                <a:lnTo>
                  <a:pt x="249123" y="5277612"/>
                </a:lnTo>
                <a:lnTo>
                  <a:pt x="1117092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0876" y="5239511"/>
            <a:ext cx="1228725" cy="1618615"/>
          </a:xfrm>
          <a:custGeom>
            <a:avLst/>
            <a:gdLst/>
            <a:ahLst/>
            <a:cxnLst/>
            <a:rect l="l" t="t" r="r" b="b"/>
            <a:pathLst>
              <a:path w="1228725" h="1618615">
                <a:moveTo>
                  <a:pt x="0" y="0"/>
                </a:moveTo>
                <a:lnTo>
                  <a:pt x="1174369" y="1618487"/>
                </a:lnTo>
                <a:lnTo>
                  <a:pt x="1228344" y="1618487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5291328"/>
            <a:ext cx="1495425" cy="1567180"/>
          </a:xfrm>
          <a:custGeom>
            <a:avLst/>
            <a:gdLst/>
            <a:ahLst/>
            <a:cxnLst/>
            <a:rect l="l" t="t" r="r" b="b"/>
            <a:pathLst>
              <a:path w="1495425" h="1567179">
                <a:moveTo>
                  <a:pt x="0" y="0"/>
                </a:moveTo>
                <a:lnTo>
                  <a:pt x="1442720" y="1566672"/>
                </a:lnTo>
                <a:lnTo>
                  <a:pt x="1495044" y="1566672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5286755"/>
            <a:ext cx="2131060" cy="1571625"/>
          </a:xfrm>
          <a:custGeom>
            <a:avLst/>
            <a:gdLst/>
            <a:ahLst/>
            <a:cxnLst/>
            <a:rect l="l" t="t" r="r" b="b"/>
            <a:pathLst>
              <a:path w="2131060" h="1571625">
                <a:moveTo>
                  <a:pt x="0" y="0"/>
                </a:moveTo>
                <a:lnTo>
                  <a:pt x="0" y="4699"/>
                </a:lnTo>
                <a:lnTo>
                  <a:pt x="1495552" y="1571243"/>
                </a:lnTo>
                <a:lnTo>
                  <a:pt x="2130552" y="1571243"/>
                </a:lnTo>
                <a:lnTo>
                  <a:pt x="247662" y="42799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" y="5239511"/>
            <a:ext cx="1694814" cy="1618615"/>
          </a:xfrm>
          <a:custGeom>
            <a:avLst/>
            <a:gdLst/>
            <a:ahLst/>
            <a:cxnLst/>
            <a:rect l="l" t="t" r="r" b="b"/>
            <a:pathLst>
              <a:path w="1694814" h="1618615">
                <a:moveTo>
                  <a:pt x="0" y="0"/>
                </a:moveTo>
                <a:lnTo>
                  <a:pt x="1228217" y="1618487"/>
                </a:lnTo>
                <a:lnTo>
                  <a:pt x="1694688" y="1618487"/>
                </a:lnTo>
                <a:lnTo>
                  <a:pt x="291973" y="95250"/>
                </a:lnTo>
                <a:lnTo>
                  <a:pt x="244360" y="42799"/>
                </a:lnTo>
                <a:lnTo>
                  <a:pt x="249123" y="42799"/>
                </a:lnTo>
                <a:lnTo>
                  <a:pt x="249123" y="38100"/>
                </a:lnTo>
                <a:lnTo>
                  <a:pt x="24436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2384" y="706373"/>
            <a:ext cx="5302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4" dirty="0"/>
              <a:t>Error </a:t>
            </a:r>
            <a:r>
              <a:rPr spc="-155" dirty="0"/>
              <a:t>rates </a:t>
            </a:r>
            <a:r>
              <a:rPr spc="-105" dirty="0"/>
              <a:t>and</a:t>
            </a:r>
            <a:r>
              <a:rPr spc="-790" dirty="0"/>
              <a:t> </a:t>
            </a:r>
            <a:r>
              <a:rPr spc="-100" dirty="0"/>
              <a:t>handling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262868" y="5986795"/>
            <a:ext cx="17462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040"/>
              </a:lnSpc>
            </a:pPr>
            <a:fld id="{81D60167-4931-47E6-BA6A-407CBD079E47}" type="slidenum">
              <a:rPr sz="1000" spc="-75" dirty="0">
                <a:latin typeface="Arial"/>
                <a:cs typeface="Arial"/>
              </a:rPr>
              <a:t>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3116" y="1863598"/>
            <a:ext cx="9825355" cy="283591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520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sz="2400" spc="-70" dirty="0">
                <a:latin typeface="Arial"/>
                <a:cs typeface="Arial"/>
              </a:rPr>
              <a:t>Error</a:t>
            </a:r>
            <a:r>
              <a:rPr sz="2400" spc="-31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Correction</a:t>
            </a:r>
            <a:r>
              <a:rPr sz="2400" spc="-30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Codes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(EECs)</a:t>
            </a:r>
            <a:endParaRPr sz="24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  <a:spcBef>
                <a:spcPts val="1070"/>
              </a:spcBef>
            </a:pPr>
            <a:r>
              <a:rPr sz="1800" spc="-90" dirty="0">
                <a:latin typeface="Arial"/>
                <a:cs typeface="Arial"/>
              </a:rPr>
              <a:t>The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S.M.A.R.T-Self-Monitoring,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Analysis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and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Reporting</a:t>
            </a:r>
            <a:r>
              <a:rPr sz="1800" spc="-28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Technology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system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counts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total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number  </a:t>
            </a:r>
            <a:r>
              <a:rPr sz="1800" spc="1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errors </a:t>
            </a:r>
            <a:r>
              <a:rPr sz="1800" spc="-20" dirty="0">
                <a:latin typeface="Arial"/>
                <a:cs typeface="Arial"/>
              </a:rPr>
              <a:t>in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20" dirty="0">
                <a:latin typeface="Arial"/>
                <a:cs typeface="Arial"/>
              </a:rPr>
              <a:t>entire </a:t>
            </a:r>
            <a:r>
              <a:rPr sz="1800" spc="-100" dirty="0">
                <a:latin typeface="Arial"/>
                <a:cs typeface="Arial"/>
              </a:rPr>
              <a:t>HDD </a:t>
            </a:r>
            <a:r>
              <a:rPr sz="1800" spc="-30" dirty="0">
                <a:latin typeface="Arial"/>
                <a:cs typeface="Arial"/>
              </a:rPr>
              <a:t>fixed </a:t>
            </a:r>
            <a:r>
              <a:rPr sz="1800" spc="-45" dirty="0">
                <a:latin typeface="Arial"/>
                <a:cs typeface="Arial"/>
              </a:rPr>
              <a:t>by </a:t>
            </a:r>
            <a:r>
              <a:rPr sz="1800" spc="-240" dirty="0">
                <a:latin typeface="Arial"/>
                <a:cs typeface="Arial"/>
              </a:rPr>
              <a:t>ECC </a:t>
            </a:r>
            <a:r>
              <a:rPr sz="1800" spc="-75" dirty="0">
                <a:latin typeface="Arial"/>
                <a:cs typeface="Arial"/>
              </a:rPr>
              <a:t>and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15" dirty="0">
                <a:latin typeface="Arial"/>
                <a:cs typeface="Arial"/>
              </a:rPr>
              <a:t>total </a:t>
            </a:r>
            <a:r>
              <a:rPr sz="1800" spc="-50" dirty="0">
                <a:latin typeface="Arial"/>
                <a:cs typeface="Arial"/>
              </a:rPr>
              <a:t>number </a:t>
            </a:r>
            <a:r>
              <a:rPr sz="1800" spc="1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remappings, </a:t>
            </a:r>
            <a:r>
              <a:rPr sz="1800" spc="-150" dirty="0">
                <a:latin typeface="Arial"/>
                <a:cs typeface="Arial"/>
              </a:rPr>
              <a:t>as </a:t>
            </a:r>
            <a:r>
              <a:rPr sz="1800" spc="-1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occurrence </a:t>
            </a:r>
            <a:r>
              <a:rPr sz="1800" spc="10" dirty="0">
                <a:latin typeface="Arial"/>
                <a:cs typeface="Arial"/>
              </a:rPr>
              <a:t>of  </a:t>
            </a:r>
            <a:r>
              <a:rPr sz="1800" spc="-60" dirty="0">
                <a:latin typeface="Arial"/>
                <a:cs typeface="Arial"/>
              </a:rPr>
              <a:t>many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such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errors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may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predict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HDD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failure.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1140"/>
              </a:spcBef>
              <a:buClr>
                <a:srgbClr val="1286C3"/>
              </a:buClr>
              <a:buSzPct val="143750"/>
              <a:buChar char="•"/>
              <a:tabLst>
                <a:tab pos="299720" algn="l"/>
              </a:tabLst>
            </a:pPr>
            <a:r>
              <a:rPr sz="2400" spc="-50" dirty="0">
                <a:latin typeface="Arial"/>
                <a:cs typeface="Arial"/>
              </a:rPr>
              <a:t>Silent </a:t>
            </a:r>
            <a:r>
              <a:rPr sz="2400" spc="-70" dirty="0">
                <a:latin typeface="Arial"/>
                <a:cs typeface="Arial"/>
              </a:rPr>
              <a:t>Data</a:t>
            </a:r>
            <a:r>
              <a:rPr sz="2400" spc="-409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Corruption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780"/>
              </a:spcBef>
              <a:tabLst>
                <a:tab pos="7328534" algn="l"/>
              </a:tabLst>
            </a:pPr>
            <a:r>
              <a:rPr sz="1800" spc="-90" dirty="0">
                <a:latin typeface="Arial"/>
                <a:cs typeface="Arial"/>
              </a:rPr>
              <a:t>The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worst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type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of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errors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are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those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that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go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unnoticed,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and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are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not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even	</a:t>
            </a:r>
            <a:r>
              <a:rPr sz="1800" spc="-35" dirty="0">
                <a:latin typeface="Arial"/>
                <a:cs typeface="Arial"/>
              </a:rPr>
              <a:t>detected </a:t>
            </a:r>
            <a:r>
              <a:rPr sz="1800" spc="-40" dirty="0">
                <a:latin typeface="Arial"/>
                <a:cs typeface="Arial"/>
              </a:rPr>
              <a:t>by </a:t>
            </a:r>
            <a:r>
              <a:rPr sz="1800" spc="-15" dirty="0">
                <a:latin typeface="Arial"/>
                <a:cs typeface="Arial"/>
              </a:rPr>
              <a:t>the</a:t>
            </a:r>
            <a:r>
              <a:rPr sz="1800" spc="-36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disk</a:t>
            </a:r>
            <a:endParaRPr sz="18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5"/>
              </a:spcBef>
            </a:pPr>
            <a:r>
              <a:rPr sz="1800" spc="-25" dirty="0">
                <a:latin typeface="Arial"/>
                <a:cs typeface="Arial"/>
              </a:rPr>
              <a:t>firmware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or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the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host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operating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system.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This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is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known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0" dirty="0">
                <a:latin typeface="Arial"/>
                <a:cs typeface="Arial"/>
              </a:rPr>
              <a:t>as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"silent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corruption”.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862</Words>
  <Application>Microsoft Office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Tahoma</vt:lpstr>
      <vt:lpstr>Times New Roman</vt:lpstr>
      <vt:lpstr>Trebuchet MS</vt:lpstr>
      <vt:lpstr>Office Theme</vt:lpstr>
      <vt:lpstr>Topic</vt:lpstr>
      <vt:lpstr>PowerPoint Presentation</vt:lpstr>
      <vt:lpstr>History</vt:lpstr>
      <vt:lpstr>Technology</vt:lpstr>
      <vt:lpstr>Components</vt:lpstr>
      <vt:lpstr>Platters</vt:lpstr>
      <vt:lpstr>Read/Write Head</vt:lpstr>
      <vt:lpstr>Platter’s Structure</vt:lpstr>
      <vt:lpstr>Error rates and handling</vt:lpstr>
      <vt:lpstr>Interfaces</vt:lpstr>
      <vt:lpstr>PATA (Parallel Advanced Technology Attachment)</vt:lpstr>
      <vt:lpstr>SATA (Serial Advanced Technology Attachment)</vt:lpstr>
      <vt:lpstr>SCSI (Small Computer System Interface)</vt:lpstr>
      <vt:lpstr>SSD(Solid State Drive)</vt:lpstr>
      <vt:lpstr>Disk Partitioning</vt:lpstr>
      <vt:lpstr>Disk Formatting</vt:lpstr>
      <vt:lpstr>Performance characteristics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 Disk Drive (Internal)</dc:title>
  <dc:creator>Awais Alam</dc:creator>
  <cp:lastModifiedBy>Amol Hadkar</cp:lastModifiedBy>
  <cp:revision>3</cp:revision>
  <dcterms:created xsi:type="dcterms:W3CDTF">2018-03-14T16:41:27Z</dcterms:created>
  <dcterms:modified xsi:type="dcterms:W3CDTF">2018-03-14T16:55:43Z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2014-02-02T00:00:00Z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2018-03-14T00:00:00Z</vt:filetime>
  </property>
</Properties>
</file>